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handoutMasterIdLst>
    <p:handoutMasterId r:id="rId194"/>
  </p:handoutMasterIdLst>
  <p:sldIdLst>
    <p:sldId id="258" r:id="rId2"/>
    <p:sldId id="264"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5" r:id="rId19"/>
    <p:sldId id="326" r:id="rId20"/>
    <p:sldId id="324"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2" r:id="rId56"/>
    <p:sldId id="363" r:id="rId57"/>
    <p:sldId id="364" r:id="rId58"/>
    <p:sldId id="365" r:id="rId59"/>
    <p:sldId id="366" r:id="rId60"/>
    <p:sldId id="367" r:id="rId61"/>
    <p:sldId id="368" r:id="rId62"/>
    <p:sldId id="370" r:id="rId63"/>
    <p:sldId id="371" r:id="rId64"/>
    <p:sldId id="372" r:id="rId65"/>
    <p:sldId id="373" r:id="rId66"/>
    <p:sldId id="374" r:id="rId67"/>
    <p:sldId id="375" r:id="rId68"/>
    <p:sldId id="376" r:id="rId69"/>
    <p:sldId id="377" r:id="rId70"/>
    <p:sldId id="380" r:id="rId71"/>
    <p:sldId id="378" r:id="rId72"/>
    <p:sldId id="379" r:id="rId73"/>
    <p:sldId id="381" r:id="rId74"/>
    <p:sldId id="385" r:id="rId75"/>
    <p:sldId id="386" r:id="rId76"/>
    <p:sldId id="383" r:id="rId77"/>
    <p:sldId id="387" r:id="rId78"/>
    <p:sldId id="384" r:id="rId79"/>
    <p:sldId id="388" r:id="rId80"/>
    <p:sldId id="389" r:id="rId81"/>
    <p:sldId id="390" r:id="rId82"/>
    <p:sldId id="391" r:id="rId83"/>
    <p:sldId id="393" r:id="rId84"/>
    <p:sldId id="392" r:id="rId85"/>
    <p:sldId id="394" r:id="rId86"/>
    <p:sldId id="395" r:id="rId87"/>
    <p:sldId id="396" r:id="rId88"/>
    <p:sldId id="397" r:id="rId89"/>
    <p:sldId id="398" r:id="rId90"/>
    <p:sldId id="399" r:id="rId91"/>
    <p:sldId id="400" r:id="rId92"/>
    <p:sldId id="401" r:id="rId93"/>
    <p:sldId id="402" r:id="rId94"/>
    <p:sldId id="403" r:id="rId95"/>
    <p:sldId id="404" r:id="rId96"/>
    <p:sldId id="405" r:id="rId97"/>
    <p:sldId id="406" r:id="rId98"/>
    <p:sldId id="407" r:id="rId99"/>
    <p:sldId id="409" r:id="rId100"/>
    <p:sldId id="410" r:id="rId101"/>
    <p:sldId id="411" r:id="rId102"/>
    <p:sldId id="412" r:id="rId103"/>
    <p:sldId id="413" r:id="rId104"/>
    <p:sldId id="414" r:id="rId105"/>
    <p:sldId id="415" r:id="rId106"/>
    <p:sldId id="416" r:id="rId107"/>
    <p:sldId id="417" r:id="rId108"/>
    <p:sldId id="418" r:id="rId109"/>
    <p:sldId id="419" r:id="rId110"/>
    <p:sldId id="420" r:id="rId111"/>
    <p:sldId id="421" r:id="rId112"/>
    <p:sldId id="422" r:id="rId113"/>
    <p:sldId id="423" r:id="rId114"/>
    <p:sldId id="424" r:id="rId115"/>
    <p:sldId id="425" r:id="rId116"/>
    <p:sldId id="426" r:id="rId117"/>
    <p:sldId id="427" r:id="rId118"/>
    <p:sldId id="428" r:id="rId119"/>
    <p:sldId id="429" r:id="rId120"/>
    <p:sldId id="430" r:id="rId121"/>
    <p:sldId id="431" r:id="rId122"/>
    <p:sldId id="432" r:id="rId123"/>
    <p:sldId id="433" r:id="rId124"/>
    <p:sldId id="434" r:id="rId125"/>
    <p:sldId id="435" r:id="rId126"/>
    <p:sldId id="436" r:id="rId127"/>
    <p:sldId id="437" r:id="rId128"/>
    <p:sldId id="438" r:id="rId129"/>
    <p:sldId id="439" r:id="rId130"/>
    <p:sldId id="440" r:id="rId131"/>
    <p:sldId id="441" r:id="rId132"/>
    <p:sldId id="442" r:id="rId133"/>
    <p:sldId id="443" r:id="rId134"/>
    <p:sldId id="444" r:id="rId135"/>
    <p:sldId id="445" r:id="rId136"/>
    <p:sldId id="446" r:id="rId137"/>
    <p:sldId id="447" r:id="rId138"/>
    <p:sldId id="450" r:id="rId139"/>
    <p:sldId id="451" r:id="rId140"/>
    <p:sldId id="448" r:id="rId141"/>
    <p:sldId id="449" r:id="rId142"/>
    <p:sldId id="452" r:id="rId143"/>
    <p:sldId id="453" r:id="rId144"/>
    <p:sldId id="454" r:id="rId145"/>
    <p:sldId id="455" r:id="rId146"/>
    <p:sldId id="456" r:id="rId147"/>
    <p:sldId id="457" r:id="rId148"/>
    <p:sldId id="458" r:id="rId149"/>
    <p:sldId id="459" r:id="rId150"/>
    <p:sldId id="460" r:id="rId151"/>
    <p:sldId id="461" r:id="rId152"/>
    <p:sldId id="462" r:id="rId153"/>
    <p:sldId id="463" r:id="rId154"/>
    <p:sldId id="464" r:id="rId155"/>
    <p:sldId id="465" r:id="rId156"/>
    <p:sldId id="466" r:id="rId157"/>
    <p:sldId id="467" r:id="rId158"/>
    <p:sldId id="468" r:id="rId159"/>
    <p:sldId id="469" r:id="rId160"/>
    <p:sldId id="470" r:id="rId161"/>
    <p:sldId id="471" r:id="rId162"/>
    <p:sldId id="472" r:id="rId163"/>
    <p:sldId id="473" r:id="rId164"/>
    <p:sldId id="474" r:id="rId165"/>
    <p:sldId id="475" r:id="rId166"/>
    <p:sldId id="476" r:id="rId167"/>
    <p:sldId id="477" r:id="rId168"/>
    <p:sldId id="478" r:id="rId169"/>
    <p:sldId id="479" r:id="rId170"/>
    <p:sldId id="480" r:id="rId171"/>
    <p:sldId id="481" r:id="rId172"/>
    <p:sldId id="482" r:id="rId173"/>
    <p:sldId id="483" r:id="rId174"/>
    <p:sldId id="484" r:id="rId175"/>
    <p:sldId id="485" r:id="rId176"/>
    <p:sldId id="486" r:id="rId177"/>
    <p:sldId id="487" r:id="rId178"/>
    <p:sldId id="488" r:id="rId179"/>
    <p:sldId id="489" r:id="rId180"/>
    <p:sldId id="490" r:id="rId181"/>
    <p:sldId id="491" r:id="rId182"/>
    <p:sldId id="492" r:id="rId183"/>
    <p:sldId id="493" r:id="rId184"/>
    <p:sldId id="494" r:id="rId185"/>
    <p:sldId id="495" r:id="rId186"/>
    <p:sldId id="496" r:id="rId187"/>
    <p:sldId id="497" r:id="rId188"/>
    <p:sldId id="498" r:id="rId189"/>
    <p:sldId id="499" r:id="rId190"/>
    <p:sldId id="500" r:id="rId191"/>
    <p:sldId id="501"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4/15/2019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4/15/2019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4/15/2019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4/15/2019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4/15/2019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4/15/2019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7580" y="1943842"/>
            <a:ext cx="9304420" cy="2243147"/>
          </a:xfrm>
        </p:spPr>
        <p:txBody>
          <a:bodyPr>
            <a:normAutofit/>
          </a:bodyPr>
          <a:lstStyle/>
          <a:p>
            <a:r>
              <a:rPr lang="en-US" sz="5000" dirty="0"/>
              <a:t>E-COMMERCE (ECM-133)</a:t>
            </a:r>
          </a:p>
        </p:txBody>
      </p:sp>
      <p:sp>
        <p:nvSpPr>
          <p:cNvPr id="6" name="Subtitle 5">
            <a:extLst>
              <a:ext uri="{FF2B5EF4-FFF2-40B4-BE49-F238E27FC236}">
                <a16:creationId xmlns:a16="http://schemas.microsoft.com/office/drawing/2014/main" id="{604488DE-ED7B-4636-8177-F918044B9521}"/>
              </a:ext>
            </a:extLst>
          </p:cNvPr>
          <p:cNvSpPr>
            <a:spLocks noGrp="1"/>
          </p:cNvSpPr>
          <p:nvPr>
            <p:ph type="subTitle" idx="1"/>
          </p:nvPr>
        </p:nvSpPr>
        <p:spPr/>
        <p:txBody>
          <a:bodyPr/>
          <a:lstStyle/>
          <a:p>
            <a:r>
              <a:rPr lang="en-US" dirty="0"/>
              <a:t>BIT (Third Semester) – Texas College</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 IP ADDRESSES</a:t>
            </a:r>
            <a:endParaRPr lang="en-US" dirty="0"/>
          </a:p>
        </p:txBody>
      </p:sp>
      <p:pic>
        <p:nvPicPr>
          <p:cNvPr id="3" name="Picture 2">
            <a:extLst>
              <a:ext uri="{FF2B5EF4-FFF2-40B4-BE49-F238E27FC236}">
                <a16:creationId xmlns:a16="http://schemas.microsoft.com/office/drawing/2014/main" id="{6D630A61-4ED6-4857-B2CA-067339C7DEE7}"/>
              </a:ext>
            </a:extLst>
          </p:cNvPr>
          <p:cNvPicPr>
            <a:picLocks noChangeAspect="1"/>
          </p:cNvPicPr>
          <p:nvPr/>
        </p:nvPicPr>
        <p:blipFill>
          <a:blip r:embed="rId2"/>
          <a:stretch>
            <a:fillRect/>
          </a:stretch>
        </p:blipFill>
        <p:spPr>
          <a:xfrm>
            <a:off x="2756452" y="1878344"/>
            <a:ext cx="7256380" cy="4774247"/>
          </a:xfrm>
          <a:prstGeom prst="rect">
            <a:avLst/>
          </a:prstGeom>
        </p:spPr>
      </p:pic>
    </p:spTree>
    <p:extLst>
      <p:ext uri="{BB962C8B-B14F-4D97-AF65-F5344CB8AC3E}">
        <p14:creationId xmlns:p14="http://schemas.microsoft.com/office/powerpoint/2010/main" val="61650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WEB SITE DESIGN: BASIC BUSINESS CONSIDERATIONS</a:t>
            </a:r>
          </a:p>
        </p:txBody>
      </p:sp>
      <p:pic>
        <p:nvPicPr>
          <p:cNvPr id="2" name="Picture 1">
            <a:extLst>
              <a:ext uri="{FF2B5EF4-FFF2-40B4-BE49-F238E27FC236}">
                <a16:creationId xmlns:a16="http://schemas.microsoft.com/office/drawing/2014/main" id="{9937EF7C-6AED-411D-A8AA-99A06BA29FDB}"/>
              </a:ext>
            </a:extLst>
          </p:cNvPr>
          <p:cNvPicPr>
            <a:picLocks noChangeAspect="1"/>
          </p:cNvPicPr>
          <p:nvPr/>
        </p:nvPicPr>
        <p:blipFill>
          <a:blip r:embed="rId2"/>
          <a:stretch>
            <a:fillRect/>
          </a:stretch>
        </p:blipFill>
        <p:spPr>
          <a:xfrm>
            <a:off x="2433383" y="1921565"/>
            <a:ext cx="7055174" cy="4887898"/>
          </a:xfrm>
          <a:prstGeom prst="rect">
            <a:avLst/>
          </a:prstGeom>
        </p:spPr>
      </p:pic>
    </p:spTree>
    <p:extLst>
      <p:ext uri="{BB962C8B-B14F-4D97-AF65-F5344CB8AC3E}">
        <p14:creationId xmlns:p14="http://schemas.microsoft.com/office/powerpoint/2010/main" val="196396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dirty="0"/>
              <a:t>TOOLS FOR WEB SITE OPTIMIZATION</a:t>
            </a:r>
            <a:endParaRPr lang="en-US" sz="2800" b="1" dirty="0"/>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800" dirty="0"/>
              <a:t>A Web site is only as valuable from a business perspective as the number of people who visit. Web site optimization (as we use it here) means how to attract lots of people to your site</a:t>
            </a:r>
          </a:p>
          <a:p>
            <a:r>
              <a:rPr lang="en-US" sz="2800" b="1" dirty="0"/>
              <a:t>Metatags, titles, page contents</a:t>
            </a:r>
            <a:r>
              <a:rPr lang="en-US" sz="2800" dirty="0"/>
              <a:t>: Search engines “crawl” your site and identify keywords as well as title pages and then index them for use in search arguments. Pepper your pages with keywords that accurately describe what you say you do in your metatag site “description” and “keywords” sections of your source code.</a:t>
            </a:r>
          </a:p>
          <a:p>
            <a:r>
              <a:rPr lang="en-US" sz="2800" b="1" dirty="0"/>
              <a:t>Identify market niches</a:t>
            </a:r>
            <a:r>
              <a:rPr lang="en-US" sz="2800" dirty="0"/>
              <a:t>: Instead of marketing “jewelry,” be more specific, such as “Victorian jewelry,” or “1950s jewelry” to attract small, specific groups who are intensely interested in period jewelry and closer to purchasing</a:t>
            </a:r>
            <a:endParaRPr lang="en-US" sz="2800" b="1" dirty="0"/>
          </a:p>
        </p:txBody>
      </p:sp>
    </p:spTree>
    <p:extLst>
      <p:ext uri="{BB962C8B-B14F-4D97-AF65-F5344CB8AC3E}">
        <p14:creationId xmlns:p14="http://schemas.microsoft.com/office/powerpoint/2010/main" val="2914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dirty="0"/>
              <a:t>TOOLS FOR WEB SITE OPTIMIZATION</a:t>
            </a:r>
            <a:endParaRPr lang="en-US" sz="2800" b="1" dirty="0"/>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r>
              <a:rPr lang="en-US" sz="2800" b="1" dirty="0"/>
              <a:t>Offer expertise</a:t>
            </a:r>
            <a:r>
              <a:rPr lang="en-US" sz="2800" dirty="0"/>
              <a:t>: White papers, industry analyses, FAQ pages, guides, and histories are excellent ways to build confidence on the part of users and to encourage them to see your Web site as the place to go for help and guidance</a:t>
            </a:r>
          </a:p>
          <a:p>
            <a:r>
              <a:rPr lang="en-US" sz="2800" b="1" dirty="0"/>
              <a:t>Get linked up</a:t>
            </a:r>
            <a:r>
              <a:rPr lang="en-US" sz="2800" dirty="0"/>
              <a:t>: Encourage other sites to link to your site; build a blog that attracts people and who will share your URL with others and post links in the process</a:t>
            </a:r>
          </a:p>
          <a:p>
            <a:r>
              <a:rPr lang="en-US" sz="2800" b="1" dirty="0"/>
              <a:t>Buy ads</a:t>
            </a:r>
            <a:r>
              <a:rPr lang="en-US" sz="2800" dirty="0"/>
              <a:t>: Complement your natural search optimization efforts with paid search engine keywords and ads. Choose your keywords and purchase direct exposure on Web pages</a:t>
            </a:r>
          </a:p>
          <a:p>
            <a:r>
              <a:rPr lang="en-US" sz="2800" b="1" dirty="0"/>
              <a:t>Local e-commerce: </a:t>
            </a:r>
            <a:r>
              <a:rPr lang="en-US" sz="2800" dirty="0"/>
              <a:t>use keywords that connote your location so people can find you nearby. Town, city, and region names in your keywords can be helpful</a:t>
            </a:r>
            <a:endParaRPr lang="en-US" sz="2800" b="1" dirty="0"/>
          </a:p>
        </p:txBody>
      </p:sp>
    </p:spTree>
    <p:extLst>
      <p:ext uri="{BB962C8B-B14F-4D97-AF65-F5344CB8AC3E}">
        <p14:creationId xmlns:p14="http://schemas.microsoft.com/office/powerpoint/2010/main" val="91617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TOOLS FOR INTERACTIVITY AND ACTIVE CONTENT</a:t>
            </a:r>
          </a:p>
        </p:txBody>
      </p:sp>
      <p:sp>
        <p:nvSpPr>
          <p:cNvPr id="14" name="Content Placeholder 2"/>
          <p:cNvSpPr>
            <a:spLocks noGrp="1"/>
          </p:cNvSpPr>
          <p:nvPr>
            <p:ph idx="1"/>
          </p:nvPr>
        </p:nvSpPr>
        <p:spPr>
          <a:xfrm>
            <a:off x="437322" y="2107096"/>
            <a:ext cx="11410121" cy="4585252"/>
          </a:xfrm>
        </p:spPr>
        <p:txBody>
          <a:bodyPr>
            <a:normAutofit fontScale="70000" lnSpcReduction="20000"/>
          </a:bodyPr>
          <a:lstStyle/>
          <a:p>
            <a:pPr marL="0" indent="0">
              <a:buNone/>
            </a:pPr>
            <a:r>
              <a:rPr lang="en-US" sz="2800" dirty="0"/>
              <a:t>In addition to providing a speedy Web site, companies must also strive to have a well-designed site that encourages visitors to buy. Building in interactivity improves site effectiveness, as do personalization techniques that provide the ability to track customers while they are visiting the site. Commonly used software tools for achieving high levels of Web site interactivity and customer personalization include</a:t>
            </a:r>
          </a:p>
          <a:p>
            <a:pPr marL="0" indent="0">
              <a:buNone/>
            </a:pPr>
            <a:r>
              <a:rPr lang="en-US" sz="2800" b="1" dirty="0"/>
              <a:t>Common Gateway Interface </a:t>
            </a:r>
            <a:r>
              <a:rPr lang="en-US" sz="2800" dirty="0"/>
              <a:t>(CGI) scripts—a set of standards for communication between a browser and a program on a server that allows for interaction between the user and the server </a:t>
            </a:r>
          </a:p>
          <a:p>
            <a:pPr marL="0" indent="0">
              <a:buNone/>
            </a:pPr>
            <a:r>
              <a:rPr lang="en-US" sz="2800" b="1" dirty="0"/>
              <a:t>Active Server Pages</a:t>
            </a:r>
            <a:r>
              <a:rPr lang="en-US" sz="2800" dirty="0"/>
              <a:t> (ASP)—a Microsoft tool that also permits interaction between the browser and the server </a:t>
            </a:r>
          </a:p>
          <a:p>
            <a:pPr marL="0" indent="0">
              <a:buNone/>
            </a:pPr>
            <a:r>
              <a:rPr lang="en-US" sz="2800" b="1" dirty="0"/>
              <a:t>Java applets</a:t>
            </a:r>
            <a:r>
              <a:rPr lang="en-US" sz="2800" dirty="0"/>
              <a:t>—programs written in the Java programming language that also provide interactivity </a:t>
            </a:r>
          </a:p>
          <a:p>
            <a:pPr marL="0" indent="0">
              <a:buNone/>
            </a:pPr>
            <a:r>
              <a:rPr lang="en-US" sz="2800" b="1" dirty="0"/>
              <a:t>JavaScript</a:t>
            </a:r>
            <a:r>
              <a:rPr lang="en-US" sz="2800" dirty="0"/>
              <a:t>—used to validate user input, such as an e-mail address</a:t>
            </a:r>
          </a:p>
          <a:p>
            <a:pPr marL="0" indent="0">
              <a:buNone/>
            </a:pPr>
            <a:r>
              <a:rPr lang="en-US" sz="2800" b="1" dirty="0"/>
              <a:t>ActiveX and VBScript</a:t>
            </a:r>
            <a:r>
              <a:rPr lang="en-US" sz="2800" dirty="0"/>
              <a:t>—Microsoft’s version of Java and JavaScript, respectively</a:t>
            </a:r>
          </a:p>
          <a:p>
            <a:pPr marL="0" indent="0">
              <a:buNone/>
            </a:pPr>
            <a:r>
              <a:rPr lang="en-US" sz="2800" b="1" dirty="0"/>
              <a:t>Cookies</a:t>
            </a:r>
            <a:r>
              <a:rPr lang="en-US" sz="2800" dirty="0"/>
              <a:t>—text files stored on the user’s hard drive that provide information regarding the user and his or her past experience at a Web site</a:t>
            </a:r>
            <a:endParaRPr lang="en-US" sz="2800" b="1" dirty="0"/>
          </a:p>
        </p:txBody>
      </p:sp>
    </p:spTree>
    <p:extLst>
      <p:ext uri="{BB962C8B-B14F-4D97-AF65-F5344CB8AC3E}">
        <p14:creationId xmlns:p14="http://schemas.microsoft.com/office/powerpoint/2010/main" val="16903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4400" b="1" dirty="0"/>
              <a:t>CHAPTER 5</a:t>
            </a:r>
            <a:r>
              <a:rPr lang="en-US" sz="4400" dirty="0"/>
              <a:t> : E-COMMERCE SECURITY AND PAYMENT SYSTEMS </a:t>
            </a:r>
          </a:p>
        </p:txBody>
      </p:sp>
    </p:spTree>
    <p:extLst>
      <p:ext uri="{BB962C8B-B14F-4D97-AF65-F5344CB8AC3E}">
        <p14:creationId xmlns:p14="http://schemas.microsoft.com/office/powerpoint/2010/main" val="42090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E-COMMERCE SECURITY AND PAYMENT SYSTEMS</a:t>
            </a:r>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800" dirty="0"/>
              <a:t>Internet and Web are increasingly vulnerable to large-scale attacks and potentially large-scale failure. Increasingly, these attacks are led by organized gangs of criminals operating globally—an unintended consequence of globalization. </a:t>
            </a:r>
          </a:p>
          <a:p>
            <a:pPr marL="0" indent="0">
              <a:buNone/>
            </a:pPr>
            <a:r>
              <a:rPr lang="en-US" sz="2800" dirty="0"/>
              <a:t>Even more worrisome is the growing number of large-scale attacks that are funded, organized, and led by various nations against the Internet resources of other nations</a:t>
            </a:r>
          </a:p>
          <a:p>
            <a:pPr marL="0" indent="0">
              <a:buNone/>
            </a:pPr>
            <a:endParaRPr lang="en-US" sz="2800" b="1" dirty="0"/>
          </a:p>
          <a:p>
            <a:pPr marL="0" indent="0">
              <a:buNone/>
            </a:pPr>
            <a:r>
              <a:rPr lang="en-US" sz="2800" dirty="0"/>
              <a:t>In this chapter, we will examine e-commerce security and payment issues. First, we will identify the major security risks and their costs, and describe the variety of solutions currently available. Then, we will look at the major payment methods and consider how to achieve a secure payment environment</a:t>
            </a:r>
            <a:endParaRPr lang="en-US" sz="2800" b="1" dirty="0"/>
          </a:p>
        </p:txBody>
      </p:sp>
    </p:spTree>
    <p:extLst>
      <p:ext uri="{BB962C8B-B14F-4D97-AF65-F5344CB8AC3E}">
        <p14:creationId xmlns:p14="http://schemas.microsoft.com/office/powerpoint/2010/main" val="375601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MAJOR TRENDS IN ONLINE SECURITY</a:t>
            </a:r>
          </a:p>
        </p:txBody>
      </p:sp>
      <p:pic>
        <p:nvPicPr>
          <p:cNvPr id="2" name="Picture 1">
            <a:extLst>
              <a:ext uri="{FF2B5EF4-FFF2-40B4-BE49-F238E27FC236}">
                <a16:creationId xmlns:a16="http://schemas.microsoft.com/office/drawing/2014/main" id="{7D648253-ECD8-42BD-B2C8-097959021929}"/>
              </a:ext>
            </a:extLst>
          </p:cNvPr>
          <p:cNvPicPr>
            <a:picLocks noChangeAspect="1"/>
          </p:cNvPicPr>
          <p:nvPr/>
        </p:nvPicPr>
        <p:blipFill>
          <a:blip r:embed="rId2"/>
          <a:stretch>
            <a:fillRect/>
          </a:stretch>
        </p:blipFill>
        <p:spPr>
          <a:xfrm>
            <a:off x="1921565" y="1922576"/>
            <a:ext cx="7591517" cy="4783024"/>
          </a:xfrm>
          <a:prstGeom prst="rect">
            <a:avLst/>
          </a:prstGeom>
        </p:spPr>
      </p:pic>
    </p:spTree>
    <p:extLst>
      <p:ext uri="{BB962C8B-B14F-4D97-AF65-F5344CB8AC3E}">
        <p14:creationId xmlns:p14="http://schemas.microsoft.com/office/powerpoint/2010/main" val="21695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E-COMMERCE SECURITY AND PAYMENT SYSTEMS</a:t>
            </a:r>
          </a:p>
        </p:txBody>
      </p:sp>
      <p:pic>
        <p:nvPicPr>
          <p:cNvPr id="2" name="Content Placeholder 1">
            <a:extLst>
              <a:ext uri="{FF2B5EF4-FFF2-40B4-BE49-F238E27FC236}">
                <a16:creationId xmlns:a16="http://schemas.microsoft.com/office/drawing/2014/main" id="{4118739F-11E3-4EA9-85F5-CF4556D6A947}"/>
              </a:ext>
            </a:extLst>
          </p:cNvPr>
          <p:cNvPicPr>
            <a:picLocks noGrp="1" noChangeAspect="1"/>
          </p:cNvPicPr>
          <p:nvPr>
            <p:ph idx="1"/>
          </p:nvPr>
        </p:nvPicPr>
        <p:blipFill>
          <a:blip r:embed="rId2"/>
          <a:stretch>
            <a:fillRect/>
          </a:stretch>
        </p:blipFill>
        <p:spPr>
          <a:xfrm>
            <a:off x="2345635" y="1947267"/>
            <a:ext cx="7427345" cy="4798089"/>
          </a:xfrm>
          <a:prstGeom prst="rect">
            <a:avLst/>
          </a:prstGeom>
        </p:spPr>
      </p:pic>
    </p:spTree>
    <p:extLst>
      <p:ext uri="{BB962C8B-B14F-4D97-AF65-F5344CB8AC3E}">
        <p14:creationId xmlns:p14="http://schemas.microsoft.com/office/powerpoint/2010/main" val="298100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WHAT IS GOOD E-COMMERCE SECURITY?</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E-commerce merchants and consumers face many of the same risks as participants in traditional commerce, albeit in a new digital environment. Theft is theft, regardless of whether it is digital theft or traditional theft. Burglary, breaking and entering, embezzlement, trespass, malicious destruction, vandalism—all crimes in a traditional commercial environment—are also present in e-commerce. </a:t>
            </a:r>
          </a:p>
          <a:p>
            <a:pPr marL="0" indent="0">
              <a:buNone/>
            </a:pPr>
            <a:r>
              <a:rPr lang="en-US" sz="2800" dirty="0"/>
              <a:t>However, reducing risks in e-commerce is a complex process that involves new technologies, organizational policies and procedures, and new laws and industry standards that empower law enforcement officials to investigate and prosecute offenders</a:t>
            </a:r>
            <a:endParaRPr lang="en-US" sz="2800" b="1" dirty="0"/>
          </a:p>
        </p:txBody>
      </p:sp>
    </p:spTree>
    <p:extLst>
      <p:ext uri="{BB962C8B-B14F-4D97-AF65-F5344CB8AC3E}">
        <p14:creationId xmlns:p14="http://schemas.microsoft.com/office/powerpoint/2010/main" val="172260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WHAT IS GOOD E-COMMERCE SECURITY?</a:t>
            </a:r>
          </a:p>
        </p:txBody>
      </p:sp>
      <p:pic>
        <p:nvPicPr>
          <p:cNvPr id="2" name="Picture 1">
            <a:extLst>
              <a:ext uri="{FF2B5EF4-FFF2-40B4-BE49-F238E27FC236}">
                <a16:creationId xmlns:a16="http://schemas.microsoft.com/office/drawing/2014/main" id="{8181C1ED-F021-49D8-B54A-41B58E10CAE2}"/>
              </a:ext>
            </a:extLst>
          </p:cNvPr>
          <p:cNvPicPr>
            <a:picLocks noChangeAspect="1"/>
          </p:cNvPicPr>
          <p:nvPr/>
        </p:nvPicPr>
        <p:blipFill>
          <a:blip r:embed="rId2"/>
          <a:stretch>
            <a:fillRect/>
          </a:stretch>
        </p:blipFill>
        <p:spPr>
          <a:xfrm>
            <a:off x="2862470" y="1909851"/>
            <a:ext cx="6740828" cy="4769246"/>
          </a:xfrm>
          <a:prstGeom prst="rect">
            <a:avLst/>
          </a:prstGeom>
        </p:spPr>
      </p:pic>
    </p:spTree>
    <p:extLst>
      <p:ext uri="{BB962C8B-B14F-4D97-AF65-F5344CB8AC3E}">
        <p14:creationId xmlns:p14="http://schemas.microsoft.com/office/powerpoint/2010/main" val="17190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a:t>
            </a:r>
            <a:br>
              <a:rPr lang="en-US" b="1" dirty="0"/>
            </a:br>
            <a:r>
              <a:rPr lang="en-US" b="1" dirty="0"/>
              <a:t>DOMAIN NAMES, DNS, AND URLS</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2800" dirty="0"/>
              <a:t>Most people cannot remember 32-bit numbers. An IP address can be represented by a natural language convention called a domain name. The Domain Name System (DNS) allows expressions such as Cnet.com to stand for a numeric IP address (</a:t>
            </a:r>
            <a:r>
              <a:rPr lang="en-US" sz="2800" dirty="0" err="1"/>
              <a:t>cnet</a:t>
            </a:r>
            <a:r>
              <a:rPr lang="en-US" sz="2800" dirty="0"/>
              <a:t>. com’s numeric IP is 216.239.113.101).3 A Uniform Resource Locator (URL), which is the address used by a Web browser to identify the location of content on the Web, also uses a domain name as part of the URL. A typical URL contains the protocol to be used when accessing the address, followed by its location. </a:t>
            </a:r>
          </a:p>
        </p:txBody>
      </p:sp>
    </p:spTree>
    <p:extLst>
      <p:ext uri="{BB962C8B-B14F-4D97-AF65-F5344CB8AC3E}">
        <p14:creationId xmlns:p14="http://schemas.microsoft.com/office/powerpoint/2010/main" val="33148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DIMENSION OF E-COMMERCE SECURITY</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Integrity</a:t>
            </a:r>
            <a:r>
              <a:rPr lang="en-US" sz="2800" dirty="0"/>
              <a:t> refers to the ability to ensure that information being displayed on a Web site, or transmitted or received over the Internet, has not been altered in any way by an unauthorized party. </a:t>
            </a:r>
          </a:p>
          <a:p>
            <a:pPr marL="0" indent="0">
              <a:buNone/>
            </a:pPr>
            <a:r>
              <a:rPr lang="en-US" sz="2800" dirty="0"/>
              <a:t>For example, if an unauthorized person intercepts and changes the contents of an online communication, such as by redirecting a bank wire transfer into a different account, the integrity of the message has been compromised because the communication no longer represents what the original sender intended</a:t>
            </a:r>
            <a:endParaRPr lang="en-US" sz="2800" b="1" dirty="0"/>
          </a:p>
        </p:txBody>
      </p:sp>
    </p:spTree>
    <p:extLst>
      <p:ext uri="{BB962C8B-B14F-4D97-AF65-F5344CB8AC3E}">
        <p14:creationId xmlns:p14="http://schemas.microsoft.com/office/powerpoint/2010/main" val="316085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DIMENSION OF E-COMMERCE SECURITY</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Nonrepudiation</a:t>
            </a:r>
            <a:r>
              <a:rPr lang="en-US" sz="2800" dirty="0"/>
              <a:t> refers to the ability to ensure that e-commerce participants do not deny (i.e., repudiate) their online actions. For instance, the availability of free e-mail accounts with alias names makes it easy for a person to post comments or send a message and perhaps later deny doing so. </a:t>
            </a:r>
          </a:p>
          <a:p>
            <a:pPr marL="0" indent="0">
              <a:buNone/>
            </a:pPr>
            <a:r>
              <a:rPr lang="en-US" sz="2800" dirty="0"/>
              <a:t>Even when a customer uses a real name and e-mail address, it is easy for that customer to order merchandise online and then later deny doing so. In most cases, because merchants typically do not obtain a physical copy of a signature, the credit card issuer will side with the customer because the merchant has no legally valid proof that the customer ordered the merchandise</a:t>
            </a:r>
            <a:endParaRPr lang="en-US" sz="2800" b="1" dirty="0"/>
          </a:p>
        </p:txBody>
      </p:sp>
    </p:spTree>
    <p:extLst>
      <p:ext uri="{BB962C8B-B14F-4D97-AF65-F5344CB8AC3E}">
        <p14:creationId xmlns:p14="http://schemas.microsoft.com/office/powerpoint/2010/main" val="377730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DIMENSION OF E-COMMERCE SECURITY</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Authenticity</a:t>
            </a:r>
            <a:r>
              <a:rPr lang="en-US" sz="2800" dirty="0"/>
              <a:t> refers to the ability to identify the identity of a person or entity with whom you are dealing on the Internet. How does the customer know that the Web site operator is who it claims to be? How can the merchant be assured that the customer is really who she says she is? Someone who claims to be someone he is not is “spoofing” or misrepresenting himself.</a:t>
            </a:r>
          </a:p>
          <a:p>
            <a:pPr marL="0" indent="0">
              <a:buNone/>
            </a:pPr>
            <a:r>
              <a:rPr lang="en-US" sz="2800" b="1" dirty="0"/>
              <a:t>Confidentiality</a:t>
            </a:r>
            <a:r>
              <a:rPr lang="en-US" sz="2800" dirty="0"/>
              <a:t> refers to the ability to ensure that messages and data are available only to those who are authorized to view them. Confidentiality is sometimes confused with privacy, which refers to the ability to control the use of information a customer provides about himself or herself to an e-commerce merchant</a:t>
            </a:r>
            <a:endParaRPr lang="en-US" sz="2800" b="1" dirty="0"/>
          </a:p>
        </p:txBody>
      </p:sp>
    </p:spTree>
    <p:extLst>
      <p:ext uri="{BB962C8B-B14F-4D97-AF65-F5344CB8AC3E}">
        <p14:creationId xmlns:p14="http://schemas.microsoft.com/office/powerpoint/2010/main" val="14808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DIMENSION OF E-COMMERCE SECURITY</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E-commerce merchants have two concerns related to </a:t>
            </a:r>
            <a:r>
              <a:rPr lang="en-US" sz="2800" b="1" dirty="0"/>
              <a:t>privacy</a:t>
            </a:r>
            <a:r>
              <a:rPr lang="en-US" sz="2800" dirty="0"/>
              <a:t>. They must establish internal policies that govern their own use of customer information, and they must protect that information from illegitimate or unauthorized use. For example, if hackers break into an e-commerce site and gain access to credit card or other information, this violates not only the confidentiality of the data, but also the privacy of the individuals who supplied the information.</a:t>
            </a:r>
          </a:p>
          <a:p>
            <a:pPr marL="0" indent="0">
              <a:buNone/>
            </a:pPr>
            <a:r>
              <a:rPr lang="en-US" sz="2800" b="1" dirty="0"/>
              <a:t>Availability</a:t>
            </a:r>
            <a:r>
              <a:rPr lang="en-US" sz="2800" dirty="0"/>
              <a:t> refers to the ability to ensure that an e-commerce site continues to function as intended. </a:t>
            </a:r>
            <a:endParaRPr lang="en-US" sz="2800" b="1" dirty="0"/>
          </a:p>
        </p:txBody>
      </p:sp>
    </p:spTree>
    <p:extLst>
      <p:ext uri="{BB962C8B-B14F-4D97-AF65-F5344CB8AC3E}">
        <p14:creationId xmlns:p14="http://schemas.microsoft.com/office/powerpoint/2010/main" val="130043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DIMENSION OF E-COMMERCE SECURITY</a:t>
            </a:r>
          </a:p>
        </p:txBody>
      </p:sp>
      <p:pic>
        <p:nvPicPr>
          <p:cNvPr id="2" name="Content Placeholder 1">
            <a:extLst>
              <a:ext uri="{FF2B5EF4-FFF2-40B4-BE49-F238E27FC236}">
                <a16:creationId xmlns:a16="http://schemas.microsoft.com/office/drawing/2014/main" id="{76996932-0270-4B63-ABC5-5DF11F1814AC}"/>
              </a:ext>
            </a:extLst>
          </p:cNvPr>
          <p:cNvPicPr>
            <a:picLocks noGrp="1" noChangeAspect="1"/>
          </p:cNvPicPr>
          <p:nvPr>
            <p:ph idx="1"/>
          </p:nvPr>
        </p:nvPicPr>
        <p:blipFill>
          <a:blip r:embed="rId2"/>
          <a:stretch>
            <a:fillRect/>
          </a:stretch>
        </p:blipFill>
        <p:spPr>
          <a:xfrm>
            <a:off x="3286539" y="1848532"/>
            <a:ext cx="5473147" cy="4889943"/>
          </a:xfrm>
          <a:prstGeom prst="rect">
            <a:avLst/>
          </a:prstGeom>
        </p:spPr>
      </p:pic>
    </p:spTree>
    <p:extLst>
      <p:ext uri="{BB962C8B-B14F-4D97-AF65-F5344CB8AC3E}">
        <p14:creationId xmlns:p14="http://schemas.microsoft.com/office/powerpoint/2010/main" val="321042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From a technology perspective, there are three key points of vulnerability when dealing with e-commerce: the client, the server, and the communications pipeline.</a:t>
            </a:r>
          </a:p>
          <a:p>
            <a:pPr marL="0" indent="0">
              <a:buNone/>
            </a:pPr>
            <a:r>
              <a:rPr lang="en-US" sz="2800" b="1" dirty="0"/>
              <a:t>Most common and most damaging forms of security threats to e-commerce consumers and site operators</a:t>
            </a:r>
            <a:r>
              <a:rPr lang="en-US" sz="2800" dirty="0"/>
              <a:t>: malicious code, potentially unwanted programs, phishing, hacking and cyber vandalism, credit card fraud/theft, spoofing, pharming, and spam (junk) Web sites (link farms), identity fraud, Denial of Service (DoS) and DDoS attacks, sniffing, insider attacks, poorly designed server and client software, social network security issues, mobile platform security issues, and finally, cloud security issues </a:t>
            </a:r>
            <a:endParaRPr lang="en-US" sz="2800" b="1" dirty="0"/>
          </a:p>
        </p:txBody>
      </p:sp>
    </p:spTree>
    <p:extLst>
      <p:ext uri="{BB962C8B-B14F-4D97-AF65-F5344CB8AC3E}">
        <p14:creationId xmlns:p14="http://schemas.microsoft.com/office/powerpoint/2010/main" val="172324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pic>
        <p:nvPicPr>
          <p:cNvPr id="2" name="Picture 1">
            <a:extLst>
              <a:ext uri="{FF2B5EF4-FFF2-40B4-BE49-F238E27FC236}">
                <a16:creationId xmlns:a16="http://schemas.microsoft.com/office/drawing/2014/main" id="{525A9FD6-7A0C-460B-AE15-7E467AACE8B4}"/>
              </a:ext>
            </a:extLst>
          </p:cNvPr>
          <p:cNvPicPr>
            <a:picLocks noChangeAspect="1"/>
          </p:cNvPicPr>
          <p:nvPr/>
        </p:nvPicPr>
        <p:blipFill>
          <a:blip r:embed="rId2"/>
          <a:stretch>
            <a:fillRect/>
          </a:stretch>
        </p:blipFill>
        <p:spPr>
          <a:xfrm>
            <a:off x="2690191" y="1917023"/>
            <a:ext cx="6523217" cy="4748820"/>
          </a:xfrm>
          <a:prstGeom prst="rect">
            <a:avLst/>
          </a:prstGeom>
        </p:spPr>
      </p:pic>
    </p:spTree>
    <p:extLst>
      <p:ext uri="{BB962C8B-B14F-4D97-AF65-F5344CB8AC3E}">
        <p14:creationId xmlns:p14="http://schemas.microsoft.com/office/powerpoint/2010/main" val="51224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pic>
        <p:nvPicPr>
          <p:cNvPr id="3" name="Picture 2">
            <a:extLst>
              <a:ext uri="{FF2B5EF4-FFF2-40B4-BE49-F238E27FC236}">
                <a16:creationId xmlns:a16="http://schemas.microsoft.com/office/drawing/2014/main" id="{0E40A29A-2647-4815-BD8B-CB3F30954A89}"/>
              </a:ext>
            </a:extLst>
          </p:cNvPr>
          <p:cNvPicPr>
            <a:picLocks noChangeAspect="1"/>
          </p:cNvPicPr>
          <p:nvPr/>
        </p:nvPicPr>
        <p:blipFill>
          <a:blip r:embed="rId2"/>
          <a:stretch>
            <a:fillRect/>
          </a:stretch>
        </p:blipFill>
        <p:spPr>
          <a:xfrm>
            <a:off x="2393467" y="1882172"/>
            <a:ext cx="7405065" cy="4975828"/>
          </a:xfrm>
          <a:prstGeom prst="rect">
            <a:avLst/>
          </a:prstGeom>
        </p:spPr>
      </p:pic>
    </p:spTree>
    <p:extLst>
      <p:ext uri="{BB962C8B-B14F-4D97-AF65-F5344CB8AC3E}">
        <p14:creationId xmlns:p14="http://schemas.microsoft.com/office/powerpoint/2010/main" val="146326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Malicious code</a:t>
            </a:r>
            <a:r>
              <a:rPr lang="en-US" sz="2800" dirty="0"/>
              <a:t> (sometimes referred to as “malware”) includes a variety of threats such as viruses, worms, Trojan horses, ransomware, and bots. Some malicious code, sometimes referred to as an exploit, is designed to take advantage of software vulnerabilities in a computer’s operating system, Web browser, applications, or other software components.</a:t>
            </a:r>
          </a:p>
          <a:p>
            <a:pPr marL="0" indent="0">
              <a:buNone/>
            </a:pPr>
            <a:endParaRPr lang="en-US" sz="2800" b="1" dirty="0"/>
          </a:p>
          <a:p>
            <a:pPr marL="0" indent="0">
              <a:buNone/>
            </a:pPr>
            <a:r>
              <a:rPr lang="en-US" sz="2800" dirty="0"/>
              <a:t>A </a:t>
            </a:r>
            <a:r>
              <a:rPr lang="en-US" sz="2800" b="1" dirty="0"/>
              <a:t>drive-by download</a:t>
            </a:r>
            <a:r>
              <a:rPr lang="en-US" sz="2800" dirty="0"/>
              <a:t> is malware that comes with a downloaded file that a user intentionally or unintentionally requests. Drive-by is now one of the most common methods of infecting computers</a:t>
            </a:r>
            <a:endParaRPr lang="en-US" sz="2800" b="1" dirty="0"/>
          </a:p>
        </p:txBody>
      </p:sp>
    </p:spTree>
    <p:extLst>
      <p:ext uri="{BB962C8B-B14F-4D97-AF65-F5344CB8AC3E}">
        <p14:creationId xmlns:p14="http://schemas.microsoft.com/office/powerpoint/2010/main" val="211850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800" dirty="0"/>
              <a:t>A </a:t>
            </a:r>
            <a:r>
              <a:rPr lang="en-US" sz="2800" b="1" dirty="0"/>
              <a:t>virus</a:t>
            </a:r>
            <a:r>
              <a:rPr lang="en-US" sz="2800" dirty="0"/>
              <a:t> is a computer program that has the ability to replicate or make copies of itself, and spread to other files. In addition to the ability to replicate, most computer viruses deliver a “payload.” The payload may be relatively benign, such as the display of a message or image, or it may be highly destructive—destroying files, reformatting the computer’s hard drive, or causing programs to run improperly.</a:t>
            </a:r>
          </a:p>
          <a:p>
            <a:pPr marL="0" indent="0">
              <a:buNone/>
            </a:pPr>
            <a:endParaRPr lang="en-US" sz="2800" b="1" dirty="0"/>
          </a:p>
          <a:p>
            <a:pPr marL="0" indent="0">
              <a:buNone/>
            </a:pPr>
            <a:r>
              <a:rPr lang="en-US" sz="2800" dirty="0"/>
              <a:t>Viruses are often combined with a </a:t>
            </a:r>
            <a:r>
              <a:rPr lang="en-US" sz="2800" b="1" dirty="0"/>
              <a:t>worm</a:t>
            </a:r>
            <a:r>
              <a:rPr lang="en-US" sz="2800" dirty="0"/>
              <a:t>. Instead of just spreading from file to file, a worm is designed to spread from computer to computer. A worm does not necessarily need to be activated by a user or program in order for it to replicate itself</a:t>
            </a:r>
            <a:endParaRPr lang="en-US" sz="2800" b="1" dirty="0"/>
          </a:p>
        </p:txBody>
      </p:sp>
    </p:spTree>
    <p:extLst>
      <p:ext uri="{BB962C8B-B14F-4D97-AF65-F5344CB8AC3E}">
        <p14:creationId xmlns:p14="http://schemas.microsoft.com/office/powerpoint/2010/main" val="237304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a:t>
            </a:r>
            <a:br>
              <a:rPr lang="en-US" b="1" dirty="0"/>
            </a:br>
            <a:r>
              <a:rPr lang="en-US" b="1" dirty="0"/>
              <a:t>DOMAIN NAMES, DNS, AND URLS</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2800" dirty="0"/>
              <a:t>For instance, the URL http://www.azimuth-interactive.com/flash_test refers to the IP address 208.148.84.1 with the domain name “azimuth-interactive.com” and the protocol being used to access the address, HTTP. A resource called “</a:t>
            </a:r>
            <a:r>
              <a:rPr lang="en-US" sz="2800" dirty="0" err="1"/>
              <a:t>flash_test</a:t>
            </a:r>
            <a:r>
              <a:rPr lang="en-US" sz="2800" dirty="0"/>
              <a:t>” is located on the server directory path /</a:t>
            </a:r>
            <a:r>
              <a:rPr lang="en-US" sz="2800" dirty="0" err="1"/>
              <a:t>flash_test</a:t>
            </a:r>
            <a:endParaRPr lang="en-US" sz="2800" dirty="0"/>
          </a:p>
        </p:txBody>
      </p:sp>
    </p:spTree>
    <p:extLst>
      <p:ext uri="{BB962C8B-B14F-4D97-AF65-F5344CB8AC3E}">
        <p14:creationId xmlns:p14="http://schemas.microsoft.com/office/powerpoint/2010/main" val="31733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800" dirty="0"/>
              <a:t>A </a:t>
            </a:r>
            <a:r>
              <a:rPr lang="en-US" sz="2800" b="1" dirty="0"/>
              <a:t>Trojan horse </a:t>
            </a:r>
            <a:r>
              <a:rPr lang="en-US" sz="2800" dirty="0"/>
              <a:t>appears to be benign, but then does something other than expected. The Trojan horse is not itself a virus because it does not replicate, but is often a way for viruses or other malicious code such as bots or rootkits (a program whose aim is to subvert control of the computer’s operating system) to be introduced into a computer system</a:t>
            </a:r>
          </a:p>
          <a:p>
            <a:pPr marL="0" indent="0">
              <a:buNone/>
            </a:pPr>
            <a:r>
              <a:rPr lang="en-US" sz="2800" b="1" dirty="0"/>
              <a:t>Bots</a:t>
            </a:r>
            <a:r>
              <a:rPr lang="en-US" sz="2800" dirty="0"/>
              <a:t> (short for robots) are a type of malicious code that can be covertly installed on your computer when attached to the Internet</a:t>
            </a:r>
          </a:p>
          <a:p>
            <a:pPr marL="0" indent="0">
              <a:buNone/>
            </a:pPr>
            <a:r>
              <a:rPr lang="en-US" sz="2800" b="1" dirty="0"/>
              <a:t>Botnets</a:t>
            </a:r>
            <a:r>
              <a:rPr lang="en-US" sz="2800" dirty="0"/>
              <a:t> are collections of captured computers used for malicious activities such as sending spam, stealing information from computers, and storing network traffic for later analysis</a:t>
            </a:r>
            <a:endParaRPr lang="en-US" sz="2800" b="1" dirty="0"/>
          </a:p>
        </p:txBody>
      </p:sp>
    </p:spTree>
    <p:extLst>
      <p:ext uri="{BB962C8B-B14F-4D97-AF65-F5344CB8AC3E}">
        <p14:creationId xmlns:p14="http://schemas.microsoft.com/office/powerpoint/2010/main" val="22407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In addition to malicious code, the e-commerce security environment is further challenged by </a:t>
            </a:r>
            <a:r>
              <a:rPr lang="en-US" sz="2800" b="1" dirty="0"/>
              <a:t>potentially unwanted programs </a:t>
            </a:r>
            <a:r>
              <a:rPr lang="en-US" sz="2800" dirty="0"/>
              <a:t>(PUPs) such as adware, browser parasites, spyware, and other applications that install themselves on a computer, such as rogue security software, typically without the user’s informed consent. Such programs are increasingly found on social network and user-generated content sites where users are fooled into downloading them</a:t>
            </a:r>
          </a:p>
          <a:p>
            <a:pPr marL="0" indent="0">
              <a:buNone/>
            </a:pPr>
            <a:r>
              <a:rPr lang="en-US" sz="2800" b="1" dirty="0"/>
              <a:t>Adware</a:t>
            </a:r>
            <a:r>
              <a:rPr lang="en-US" sz="2800" dirty="0"/>
              <a:t> is typically used to call for pop-up ads to display when the user visits certain sites. While annoying, adware is not typically used for criminal activities</a:t>
            </a:r>
            <a:endParaRPr lang="en-US" sz="2800" b="1" dirty="0"/>
          </a:p>
        </p:txBody>
      </p:sp>
    </p:spTree>
    <p:extLst>
      <p:ext uri="{BB962C8B-B14F-4D97-AF65-F5344CB8AC3E}">
        <p14:creationId xmlns:p14="http://schemas.microsoft.com/office/powerpoint/2010/main" val="253606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SECURITY THREATS IN E-COMMERCE ENVIRONMENT</a:t>
            </a:r>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800" b="1" dirty="0"/>
              <a:t>Spyware</a:t>
            </a:r>
            <a:r>
              <a:rPr lang="en-US" sz="2800" dirty="0"/>
              <a:t>, on the other hand, can be used to obtain information such as a user’s keystrokes, copies of e-mail and instant messages, and even take screenshots (and thereby capture passwords or other confidential data)</a:t>
            </a:r>
          </a:p>
          <a:p>
            <a:pPr marL="0" indent="0">
              <a:buNone/>
            </a:pPr>
            <a:endParaRPr lang="en-US" sz="2800" b="1" dirty="0"/>
          </a:p>
          <a:p>
            <a:pPr marL="0" indent="0">
              <a:buNone/>
            </a:pPr>
            <a:r>
              <a:rPr lang="en-US" sz="2800" b="1" dirty="0"/>
              <a:t>Phishing,</a:t>
            </a:r>
            <a:r>
              <a:rPr lang="en-US" sz="2800" dirty="0"/>
              <a:t> Social engineering relies on human curiosity, greed, and gullibility in order to trick people into taking an action that will result in the downloading of malware.</a:t>
            </a:r>
          </a:p>
          <a:p>
            <a:pPr marL="0" indent="0">
              <a:buNone/>
            </a:pPr>
            <a:r>
              <a:rPr lang="en-US" sz="2800" dirty="0"/>
              <a:t>Phishing is any deceptive, online attempt by a third party to obtain confidential information for financial gain. Phishing attacks typically do not involve malicious code but instead rely on straightforward misrepresentation and fraud, so-called “social engineering” techniques. One of the most popular phishing attacks is the e-mail scam letter</a:t>
            </a:r>
            <a:endParaRPr lang="en-US" sz="2800" b="1" dirty="0"/>
          </a:p>
        </p:txBody>
      </p:sp>
    </p:spTree>
    <p:extLst>
      <p:ext uri="{BB962C8B-B14F-4D97-AF65-F5344CB8AC3E}">
        <p14:creationId xmlns:p14="http://schemas.microsoft.com/office/powerpoint/2010/main" val="118951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HACKING, CYBERVANDALISM, HACKTIVISM, AND DATA BREACHES</a:t>
            </a:r>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800" dirty="0"/>
              <a:t>A </a:t>
            </a:r>
            <a:r>
              <a:rPr lang="en-US" sz="2800" b="1" dirty="0"/>
              <a:t>hacker</a:t>
            </a:r>
            <a:r>
              <a:rPr lang="en-US" sz="2800" dirty="0"/>
              <a:t> is an individual who intends to gain unauthorized access to a computer system. Within the hacking community, the term </a:t>
            </a:r>
            <a:r>
              <a:rPr lang="en-US" sz="2800" b="1" dirty="0"/>
              <a:t>cracker</a:t>
            </a:r>
            <a:r>
              <a:rPr lang="en-US" sz="2800" dirty="0"/>
              <a:t> is typically used to denote a hacker with criminal intent, although in the public press, the terms hacker and cracker tend to be used interchangeably</a:t>
            </a:r>
          </a:p>
          <a:p>
            <a:pPr marL="0" indent="0">
              <a:buNone/>
            </a:pPr>
            <a:endParaRPr lang="en-US" sz="2800" b="1" dirty="0"/>
          </a:p>
          <a:p>
            <a:pPr marL="0" indent="0">
              <a:buNone/>
            </a:pPr>
            <a:r>
              <a:rPr lang="en-US" sz="2800" dirty="0"/>
              <a:t>A </a:t>
            </a:r>
            <a:r>
              <a:rPr lang="en-US" sz="2800" b="1" dirty="0"/>
              <a:t>data breach</a:t>
            </a:r>
            <a:r>
              <a:rPr lang="en-US" sz="2800" dirty="0"/>
              <a:t> occurs whenever organizations lose control over corporate information to outsiders. According to Symantec, data about more than 230 million people were exposed in 2011 as a result of data breaches. Breaches caused by hacker attacks were responsible for exposing more than 187 million identities</a:t>
            </a:r>
            <a:endParaRPr lang="en-US" sz="2800" b="1" dirty="0"/>
          </a:p>
        </p:txBody>
      </p:sp>
    </p:spTree>
    <p:extLst>
      <p:ext uri="{BB962C8B-B14F-4D97-AF65-F5344CB8AC3E}">
        <p14:creationId xmlns:p14="http://schemas.microsoft.com/office/powerpoint/2010/main" val="364950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HACKING, CYBERVANDALISM, HACKTIVISM, AND DATA BREACHES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Credit Card Fraud/Theft </a:t>
            </a:r>
          </a:p>
          <a:p>
            <a:pPr marL="0" indent="0">
              <a:buNone/>
            </a:pPr>
            <a:r>
              <a:rPr lang="en-US" sz="2800" dirty="0"/>
              <a:t>Theft of credit card data is one of the most feared occurrences on the Internet. Fear that credit card information will be stolen prevents users from making online purchases in many cases. Interestingly, this fear appears to be largely unfounded. Incidences of stolen credit card information are much lower than users think</a:t>
            </a:r>
            <a:endParaRPr lang="en-US" sz="2800" b="1" dirty="0"/>
          </a:p>
        </p:txBody>
      </p:sp>
    </p:spTree>
    <p:extLst>
      <p:ext uri="{BB962C8B-B14F-4D97-AF65-F5344CB8AC3E}">
        <p14:creationId xmlns:p14="http://schemas.microsoft.com/office/powerpoint/2010/main" val="25006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SPOOFING, PHARMING, AND SPAM (JUNK) WEB SITES</a:t>
            </a:r>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800" b="1" dirty="0"/>
              <a:t>Spoofing </a:t>
            </a:r>
            <a:r>
              <a:rPr lang="en-US" sz="2800" dirty="0"/>
              <a:t>involves attempting to hide a true identity by using someone else’s e-mail or IP address. For instance, a spoofed e-mail will have a forged sender e-mail address designed to mislead the receiver about who sent the e-mail. IP spoofing involves the creation of TCP/IP packets that use someone else’s source IP address, indicating that the packets are coming from a trusted host. </a:t>
            </a:r>
          </a:p>
          <a:p>
            <a:pPr marL="0" indent="0">
              <a:buNone/>
            </a:pPr>
            <a:r>
              <a:rPr lang="en-US" sz="2800" dirty="0"/>
              <a:t>Most current routers and firewalls can offer protection against IP spoofing. Spoofing a Web site sometimes involves pharming, automatically redirecting a Web link to an address different from the intended one, with the site masquerading as the intended destination. Links that are designed to lead to one site can be reset to send users to a totally unrelated site—one that benefits the hacker</a:t>
            </a:r>
            <a:endParaRPr lang="en-US" sz="2800" b="1" dirty="0"/>
          </a:p>
        </p:txBody>
      </p:sp>
    </p:spTree>
    <p:extLst>
      <p:ext uri="{BB962C8B-B14F-4D97-AF65-F5344CB8AC3E}">
        <p14:creationId xmlns:p14="http://schemas.microsoft.com/office/powerpoint/2010/main" val="23244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IDENTITY FRAUD</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Identity fraud</a:t>
            </a:r>
            <a:r>
              <a:rPr lang="en-US" sz="2800" dirty="0"/>
              <a:t> involves the unauthorized use of another person’s personal data, such as social security, driver’s license, and/or credit card numbers, as well as user names and passwords, for illegal financial benefit. Criminals can use such data to obtain loans, purchase merchandise, or obtain other services, such as mobile phone or other utility services</a:t>
            </a:r>
            <a:endParaRPr lang="en-US" sz="2800" b="1" dirty="0"/>
          </a:p>
        </p:txBody>
      </p:sp>
    </p:spTree>
    <p:extLst>
      <p:ext uri="{BB962C8B-B14F-4D97-AF65-F5344CB8AC3E}">
        <p14:creationId xmlns:p14="http://schemas.microsoft.com/office/powerpoint/2010/main" val="283992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400" b="1" dirty="0"/>
              <a:t>DENIAL OF SERVICE (DOS) AND DISTRIBUTED DENIAL OF SERVICE (DDOS) ATTACKS</a:t>
            </a:r>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800" dirty="0"/>
              <a:t>In a </a:t>
            </a:r>
            <a:r>
              <a:rPr lang="en-US" sz="2800" b="1" dirty="0"/>
              <a:t>Denial of Service </a:t>
            </a:r>
            <a:r>
              <a:rPr lang="en-US" sz="2800" dirty="0"/>
              <a:t>(DoS) attack, hackers flood a Web site with useless pings or page requests that inundate and overwhelm the site’s Web servers. Increasingly, DoS attacks involve the use of bot networks and so-called “distributed attacks” built from thousands of compromised client computers. DoS attacks typically cause a Web site to shut down, making it impossible for users to access the site</a:t>
            </a:r>
          </a:p>
          <a:p>
            <a:pPr marL="0" indent="0">
              <a:buNone/>
            </a:pPr>
            <a:endParaRPr lang="en-US" sz="2800" b="1" dirty="0"/>
          </a:p>
          <a:p>
            <a:pPr marL="0" indent="0">
              <a:buNone/>
            </a:pPr>
            <a:r>
              <a:rPr lang="en-US" sz="2800" dirty="0"/>
              <a:t>A </a:t>
            </a:r>
            <a:r>
              <a:rPr lang="en-US" sz="2800" b="1" dirty="0"/>
              <a:t>Distributed Denial of Service </a:t>
            </a:r>
            <a:r>
              <a:rPr lang="en-US" sz="2800" dirty="0"/>
              <a:t>(DDoS) attack uses hundreds or even thousands of computers to attack the target network from numerous launch points. DoS and DDoS attacks are threats to a system’s operation because they can shut it down indefinitely</a:t>
            </a:r>
            <a:endParaRPr lang="en-US" sz="2800" b="1" dirty="0"/>
          </a:p>
        </p:txBody>
      </p:sp>
    </p:spTree>
    <p:extLst>
      <p:ext uri="{BB962C8B-B14F-4D97-AF65-F5344CB8AC3E}">
        <p14:creationId xmlns:p14="http://schemas.microsoft.com/office/powerpoint/2010/main" val="287008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400" b="1" dirty="0"/>
              <a:t>DENIAL OF SERVICE (DOS) AND DISTRIBUTED DENIAL OF SERVICE (DDOS) ATTACKS</a:t>
            </a:r>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400" dirty="0"/>
              <a:t>Examples:</a:t>
            </a:r>
          </a:p>
          <a:p>
            <a:pPr marL="0" indent="0">
              <a:buNone/>
            </a:pPr>
            <a:r>
              <a:rPr lang="en-US" sz="2400" b="1" dirty="0"/>
              <a:t>Operation </a:t>
            </a:r>
            <a:r>
              <a:rPr lang="en-US" sz="2400" b="1" dirty="0" err="1"/>
              <a:t>Ababil</a:t>
            </a:r>
            <a:endParaRPr lang="en-US" sz="2400" b="1" dirty="0"/>
          </a:p>
          <a:p>
            <a:pPr marL="0" indent="0">
              <a:buNone/>
            </a:pPr>
            <a:r>
              <a:rPr lang="en-US" sz="2400" dirty="0"/>
              <a:t>In 2012/2013, 26 or more US banks were hit with overwhelming storms of internet traffic. The attacks disrupted, or knocked completely offline, Bank of America, Capital One, Chase, </a:t>
            </a:r>
            <a:r>
              <a:rPr lang="en-US" sz="2400" dirty="0" err="1"/>
              <a:t>CitiBank</a:t>
            </a:r>
            <a:r>
              <a:rPr lang="en-US" sz="2400" dirty="0"/>
              <a:t>, PNC Bank and Wells Fargo etc.</a:t>
            </a:r>
          </a:p>
          <a:p>
            <a:pPr marL="0" indent="0">
              <a:buNone/>
            </a:pPr>
            <a:r>
              <a:rPr lang="en-US" sz="2400" b="1" dirty="0" err="1"/>
              <a:t>Mafiaboy</a:t>
            </a:r>
            <a:endParaRPr lang="en-US" sz="2400" b="1" dirty="0"/>
          </a:p>
          <a:p>
            <a:pPr marL="0" indent="0">
              <a:buNone/>
            </a:pPr>
            <a:r>
              <a:rPr lang="en-US" sz="2400" dirty="0"/>
              <a:t>In 2000, 16 year old attacker who went by the name </a:t>
            </a:r>
            <a:r>
              <a:rPr lang="en-US" sz="2400" dirty="0" err="1"/>
              <a:t>Mafiaboy</a:t>
            </a:r>
            <a:r>
              <a:rPr lang="en-US" sz="2400" dirty="0"/>
              <a:t>, launched one of the largest Denial of Service attacks of the time. </a:t>
            </a:r>
            <a:r>
              <a:rPr lang="en-US" sz="2400" dirty="0" err="1"/>
              <a:t>Mafiaboys</a:t>
            </a:r>
            <a:r>
              <a:rPr lang="en-US" sz="2400" dirty="0"/>
              <a:t> attack disrupted and even briefly knocked big name websites offline including CNN.com, amazon.com, eBay and Yahoo. </a:t>
            </a:r>
            <a:r>
              <a:rPr lang="en-US" sz="2400" dirty="0" err="1"/>
              <a:t>Mafiaboy</a:t>
            </a:r>
            <a:r>
              <a:rPr lang="en-US" sz="2400" dirty="0"/>
              <a:t> had broken into 50 networks and installed software called Sinkhole which directed Sinkhole to flood the targets with attack traffic.</a:t>
            </a:r>
          </a:p>
          <a:p>
            <a:pPr marL="0" indent="0">
              <a:buNone/>
            </a:pPr>
            <a:endParaRPr lang="en-US" sz="2800" dirty="0"/>
          </a:p>
        </p:txBody>
      </p:sp>
    </p:spTree>
    <p:extLst>
      <p:ext uri="{BB962C8B-B14F-4D97-AF65-F5344CB8AC3E}">
        <p14:creationId xmlns:p14="http://schemas.microsoft.com/office/powerpoint/2010/main" val="9098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SNIFFING AND INSIDER ATTACKS</a:t>
            </a:r>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800" dirty="0"/>
              <a:t>A </a:t>
            </a:r>
            <a:r>
              <a:rPr lang="en-US" sz="2800" b="1" dirty="0"/>
              <a:t>sniffer</a:t>
            </a:r>
            <a:r>
              <a:rPr lang="en-US" sz="2800" dirty="0"/>
              <a:t> is a type of eavesdropping program that monitors information traveling over a network. When used legitimately, sniffers can help identify potential network trouble spots, but when used for criminal purposes, they can be damaging and very difficult to detect. Sniffers enable hackers to steal proprietary information from anywhere on a network, including passwords, e-mail messages, company files, and confidential reports.</a:t>
            </a:r>
          </a:p>
          <a:p>
            <a:pPr marL="0" indent="0">
              <a:buNone/>
            </a:pPr>
            <a:r>
              <a:rPr lang="en-US" sz="2800" dirty="0"/>
              <a:t>We tend to think of security threats to a business as originating outside the organization. In fact, the largest financial threats to business institutions come not from robberies but from embezzlement by </a:t>
            </a:r>
            <a:r>
              <a:rPr lang="en-US" sz="2800" b="1" dirty="0"/>
              <a:t>insiders</a:t>
            </a:r>
            <a:r>
              <a:rPr lang="en-US" sz="2800" dirty="0"/>
              <a:t>. Bank employees steal far more money than bank robbers. The same is true for e-commerce sites. Some of the largest disruptions to service, destruction to sites, and diversion of customer credit data and personal information have come from insiders—once trusted employees</a:t>
            </a:r>
            <a:endParaRPr lang="en-US" sz="2800" b="1" dirty="0"/>
          </a:p>
        </p:txBody>
      </p:sp>
    </p:spTree>
    <p:extLst>
      <p:ext uri="{BB962C8B-B14F-4D97-AF65-F5344CB8AC3E}">
        <p14:creationId xmlns:p14="http://schemas.microsoft.com/office/powerpoint/2010/main" val="191180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a:t>
            </a:r>
            <a:br>
              <a:rPr lang="en-US" b="1" dirty="0"/>
            </a:br>
            <a:r>
              <a:rPr lang="en-US" b="1" dirty="0"/>
              <a:t>DOMAIN NAMES, DNS, AND URLS</a:t>
            </a:r>
            <a:endParaRPr lang="en-US" dirty="0"/>
          </a:p>
        </p:txBody>
      </p:sp>
      <p:pic>
        <p:nvPicPr>
          <p:cNvPr id="2" name="Picture 1">
            <a:extLst>
              <a:ext uri="{FF2B5EF4-FFF2-40B4-BE49-F238E27FC236}">
                <a16:creationId xmlns:a16="http://schemas.microsoft.com/office/drawing/2014/main" id="{7138E9EE-90F4-4363-8BDE-E8E897617CF6}"/>
              </a:ext>
            </a:extLst>
          </p:cNvPr>
          <p:cNvPicPr>
            <a:picLocks noChangeAspect="1"/>
          </p:cNvPicPr>
          <p:nvPr/>
        </p:nvPicPr>
        <p:blipFill>
          <a:blip r:embed="rId2"/>
          <a:stretch>
            <a:fillRect/>
          </a:stretch>
        </p:blipFill>
        <p:spPr>
          <a:xfrm>
            <a:off x="1961322" y="1881470"/>
            <a:ext cx="8277037" cy="4850633"/>
          </a:xfrm>
          <a:prstGeom prst="rect">
            <a:avLst/>
          </a:prstGeom>
        </p:spPr>
      </p:pic>
    </p:spTree>
    <p:extLst>
      <p:ext uri="{BB962C8B-B14F-4D97-AF65-F5344CB8AC3E}">
        <p14:creationId xmlns:p14="http://schemas.microsoft.com/office/powerpoint/2010/main" val="157939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POORLY DESIGNED SERVER AND CLIENT SOFTWARE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Many security threats prey on poorly designed </a:t>
            </a:r>
            <a:r>
              <a:rPr lang="en-US" sz="2800" b="1" dirty="0"/>
              <a:t>server and client software</a:t>
            </a:r>
            <a:r>
              <a:rPr lang="en-US" sz="2800" dirty="0"/>
              <a:t>, sometimes in the operating system and sometimes in the application software, including browsers. The increase in complexity and size of software programs, coupled with demands for timely delivery to markets, has contributed to an increase in software flaws or vulnerabilities that hackers can exploit. </a:t>
            </a:r>
          </a:p>
          <a:p>
            <a:pPr marL="0" indent="0">
              <a:buNone/>
            </a:pPr>
            <a:r>
              <a:rPr lang="en-US" sz="2800" dirty="0"/>
              <a:t>For instance, </a:t>
            </a:r>
            <a:r>
              <a:rPr lang="en-US" sz="2800" b="1" dirty="0"/>
              <a:t>SQL injection attacks</a:t>
            </a:r>
            <a:r>
              <a:rPr lang="en-US" sz="2800" dirty="0"/>
              <a:t> take advantage of vulnerabilities in poorly coded Web application software that fails to properly validate or filter data entered by a user on a Web page to introduce malicious program code into a company’s systems and networks</a:t>
            </a:r>
            <a:endParaRPr lang="en-US" sz="2800" b="1" dirty="0"/>
          </a:p>
        </p:txBody>
      </p:sp>
    </p:spTree>
    <p:extLst>
      <p:ext uri="{BB962C8B-B14F-4D97-AF65-F5344CB8AC3E}">
        <p14:creationId xmlns:p14="http://schemas.microsoft.com/office/powerpoint/2010/main" val="29816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SOCIAL NETWORK SECURITY ISSUES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Social networks like Facebook, Twitter, LinkedIn, Pinterest, and Tumblr provide a rich and rewarding environment for hackers. Viruses, site takeovers, identity fraud, malware-loaded apps, click hijacking, phishing, and spam are all found on social networks (US-CERT, 2011). </a:t>
            </a:r>
          </a:p>
          <a:p>
            <a:pPr marL="0" indent="0">
              <a:buNone/>
            </a:pPr>
            <a:r>
              <a:rPr lang="en-US" sz="2800" dirty="0"/>
              <a:t>For instance, the </a:t>
            </a:r>
            <a:r>
              <a:rPr lang="en-US" sz="2800" dirty="0" err="1"/>
              <a:t>Ramnit</a:t>
            </a:r>
            <a:r>
              <a:rPr lang="en-US" sz="2800" dirty="0"/>
              <a:t> worm stole account information from more than 45,000 Facebook users in 2012. </a:t>
            </a:r>
          </a:p>
          <a:p>
            <a:pPr marL="0" indent="0">
              <a:buNone/>
            </a:pPr>
            <a:r>
              <a:rPr lang="en-US" sz="2800" dirty="0"/>
              <a:t>Also in 2012, LinkedIn revealed that Russian hackers had obtained almost 6.5 million user passwords and posted them online and Twitter was hit by a widespread spam attack involving malicious tweets </a:t>
            </a:r>
            <a:endParaRPr lang="en-US" sz="2800" b="1" dirty="0"/>
          </a:p>
        </p:txBody>
      </p:sp>
    </p:spTree>
    <p:extLst>
      <p:ext uri="{BB962C8B-B14F-4D97-AF65-F5344CB8AC3E}">
        <p14:creationId xmlns:p14="http://schemas.microsoft.com/office/powerpoint/2010/main" val="88061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MOBILE PLATFORM SECURITY ISSUES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The explosion in mobile devices has broadened opportunities for hackers. Mobile users are filling their devices with personal and financial information, and using them to conduct an increasing number of transactions, from retail purchases to mobile banking, making them excellent targets for hackers. In general, mobile devices face all the same risks as any Internet device as well as some new risks associated with wireless network security. </a:t>
            </a:r>
          </a:p>
          <a:p>
            <a:pPr marL="0" indent="0">
              <a:buNone/>
            </a:pPr>
            <a:r>
              <a:rPr lang="en-US" sz="2800" dirty="0"/>
              <a:t>For instance, public Wi-Fi networks that are not secured are very susceptible to hacking</a:t>
            </a:r>
            <a:endParaRPr lang="en-US" sz="2800" b="1" dirty="0"/>
          </a:p>
        </p:txBody>
      </p:sp>
    </p:spTree>
    <p:extLst>
      <p:ext uri="{BB962C8B-B14F-4D97-AF65-F5344CB8AC3E}">
        <p14:creationId xmlns:p14="http://schemas.microsoft.com/office/powerpoint/2010/main" val="307310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CLOUD SECURITY ISSUES</a:t>
            </a:r>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800" dirty="0"/>
              <a:t>The move of so many Internet services into the cloud also raises security risks. From an infrastructure standpoint, DDoS attacks threaten the availability of cloud services on which more and more companies are relying. Safeguarding data being maintained in a cloud environment is also a major concern</a:t>
            </a:r>
          </a:p>
          <a:p>
            <a:pPr marL="0" indent="0">
              <a:buNone/>
            </a:pPr>
            <a:r>
              <a:rPr lang="en-US" sz="2800" dirty="0"/>
              <a:t>For example, researchers identified several ways data could be accessed without authorization on Dropbox, which offers a popular cloud file-sharing service. Dropbox has also experienced several security snafus, including leaving all of its users’ files publicly accessible for four hours in June 2011 due to a software bug, the discovery of a security hole in its iOS app that allowed anyone with physical access to the phone to copy login credentials, and the theft of usernames and passwords in August 2012</a:t>
            </a:r>
            <a:endParaRPr lang="en-US" sz="2800" b="1" dirty="0"/>
          </a:p>
        </p:txBody>
      </p:sp>
    </p:spTree>
    <p:extLst>
      <p:ext uri="{BB962C8B-B14F-4D97-AF65-F5344CB8AC3E}">
        <p14:creationId xmlns:p14="http://schemas.microsoft.com/office/powerpoint/2010/main" val="22063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TECHNOLOGY SOLUTIONS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At first glance, it might seem like there is not much that can be done about the onslaught of security breaches on the Internet. Reviewing the security threats in the previous section, it is clear that the threats to e-commerce are very real, potentially devastating for individuals, businesses, and entire nations, and likely to be increasing in intensity along with the growth in e-commerce. </a:t>
            </a:r>
          </a:p>
          <a:p>
            <a:pPr marL="0" indent="0">
              <a:buNone/>
            </a:pPr>
            <a:r>
              <a:rPr lang="en-US" sz="2800" dirty="0"/>
              <a:t>But in fact a great deal of progress has been made by private security firms, corporate and home users, network administrators, technology firms, and government agencies</a:t>
            </a:r>
            <a:endParaRPr lang="en-US" sz="2800" b="1" dirty="0"/>
          </a:p>
        </p:txBody>
      </p:sp>
    </p:spTree>
    <p:extLst>
      <p:ext uri="{BB962C8B-B14F-4D97-AF65-F5344CB8AC3E}">
        <p14:creationId xmlns:p14="http://schemas.microsoft.com/office/powerpoint/2010/main" val="118370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TECHNOLOGY SOLUTIONS</a:t>
            </a:r>
          </a:p>
        </p:txBody>
      </p:sp>
      <p:pic>
        <p:nvPicPr>
          <p:cNvPr id="2" name="Picture 1">
            <a:extLst>
              <a:ext uri="{FF2B5EF4-FFF2-40B4-BE49-F238E27FC236}">
                <a16:creationId xmlns:a16="http://schemas.microsoft.com/office/drawing/2014/main" id="{384AF9EA-F51B-4DF6-9468-CC753E2DD951}"/>
              </a:ext>
            </a:extLst>
          </p:cNvPr>
          <p:cNvPicPr>
            <a:picLocks noChangeAspect="1"/>
          </p:cNvPicPr>
          <p:nvPr/>
        </p:nvPicPr>
        <p:blipFill>
          <a:blip r:embed="rId2"/>
          <a:stretch>
            <a:fillRect/>
          </a:stretch>
        </p:blipFill>
        <p:spPr>
          <a:xfrm>
            <a:off x="3180523" y="1776068"/>
            <a:ext cx="6016486" cy="5015592"/>
          </a:xfrm>
          <a:prstGeom prst="rect">
            <a:avLst/>
          </a:prstGeom>
        </p:spPr>
      </p:pic>
    </p:spTree>
    <p:extLst>
      <p:ext uri="{BB962C8B-B14F-4D97-AF65-F5344CB8AC3E}">
        <p14:creationId xmlns:p14="http://schemas.microsoft.com/office/powerpoint/2010/main" val="231301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INTERNET COMMUNICATIONS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Because e-commerce transactions must flow over the public Internet, and therefore involve thousands of routers and servers through which the transaction packets flow, security experts believe the greatest security threats occur at the level of Internet communications. </a:t>
            </a:r>
          </a:p>
          <a:p>
            <a:pPr marL="0" indent="0">
              <a:buNone/>
            </a:pPr>
            <a:r>
              <a:rPr lang="en-US" sz="2800" dirty="0"/>
              <a:t>This is very different from a private network where a dedicated communication line is established between two parties. A number of tools are available to protect the security of Internet communications, the most basic of which is message encryption.</a:t>
            </a:r>
            <a:endParaRPr lang="en-US" sz="2800" b="1" dirty="0"/>
          </a:p>
        </p:txBody>
      </p:sp>
    </p:spTree>
    <p:extLst>
      <p:ext uri="{BB962C8B-B14F-4D97-AF65-F5344CB8AC3E}">
        <p14:creationId xmlns:p14="http://schemas.microsoft.com/office/powerpoint/2010/main" val="40516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ENCRYPTION</a:t>
            </a:r>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800" dirty="0"/>
              <a:t>Encryption is the process of transforming plain text or data into cipher text that cannot be read by anyone other than the sender and the receiver. The purpose of encryption is (a) to secure stored information and (b) to secure information transmission. Four dimensions of encryption</a:t>
            </a:r>
          </a:p>
          <a:p>
            <a:pPr marL="0" indent="0">
              <a:buNone/>
            </a:pPr>
            <a:endParaRPr lang="en-US" sz="2800" b="1" dirty="0"/>
          </a:p>
          <a:p>
            <a:pPr>
              <a:buFont typeface="Arial" panose="020B0604020202020204" pitchFamily="34" charset="0"/>
              <a:buChar char="•"/>
            </a:pPr>
            <a:r>
              <a:rPr lang="en-US" sz="2800" b="1" i="1" dirty="0"/>
              <a:t>Message integrity</a:t>
            </a:r>
            <a:r>
              <a:rPr lang="en-US" sz="2800" dirty="0"/>
              <a:t>—provides assurance that the message has not been altered.</a:t>
            </a:r>
          </a:p>
          <a:p>
            <a:pPr>
              <a:buFont typeface="Arial" panose="020B0604020202020204" pitchFamily="34" charset="0"/>
              <a:buChar char="•"/>
            </a:pPr>
            <a:r>
              <a:rPr lang="en-US" sz="2800" b="1" i="1" dirty="0"/>
              <a:t>Nonrepudiation</a:t>
            </a:r>
            <a:r>
              <a:rPr lang="en-US" sz="2800" dirty="0"/>
              <a:t>—prevents the user from denying he or she sent the message.</a:t>
            </a:r>
          </a:p>
          <a:p>
            <a:pPr>
              <a:buFont typeface="Arial" panose="020B0604020202020204" pitchFamily="34" charset="0"/>
              <a:buChar char="•"/>
            </a:pPr>
            <a:r>
              <a:rPr lang="en-US" sz="2800" b="1" i="1" dirty="0"/>
              <a:t>Authentication</a:t>
            </a:r>
            <a:r>
              <a:rPr lang="en-US" sz="2800" dirty="0"/>
              <a:t>—provides verification of the identity of the person (or computer) sending the message</a:t>
            </a:r>
          </a:p>
          <a:p>
            <a:pPr>
              <a:buFont typeface="Arial" panose="020B0604020202020204" pitchFamily="34" charset="0"/>
              <a:buChar char="•"/>
            </a:pPr>
            <a:r>
              <a:rPr lang="en-US" sz="2800" b="1" i="1" dirty="0"/>
              <a:t>Confidentiality</a:t>
            </a:r>
            <a:r>
              <a:rPr lang="en-US" sz="2800" dirty="0"/>
              <a:t>—gives assurance that the message was not read by others</a:t>
            </a:r>
            <a:endParaRPr lang="en-US" sz="2800" b="1" dirty="0"/>
          </a:p>
        </p:txBody>
      </p:sp>
    </p:spTree>
    <p:extLst>
      <p:ext uri="{BB962C8B-B14F-4D97-AF65-F5344CB8AC3E}">
        <p14:creationId xmlns:p14="http://schemas.microsoft.com/office/powerpoint/2010/main" val="34256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ENCRYPTION</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Encryption has been practiced since the earliest forms of writing and commercial transactions. Ancient Egyptian and Phoenician commercial records were encrypted using substitution and transposition ciphers. In a substitution cipher, every occurrence of a given letter is replaced systematically by another letter</a:t>
            </a:r>
          </a:p>
          <a:p>
            <a:pPr marL="0" indent="0">
              <a:buNone/>
            </a:pPr>
            <a:r>
              <a:rPr lang="en-US" sz="2800" dirty="0"/>
              <a:t>Leonardo Da Vinci recorded his shop notes in reverse order, making them readable only with a mirror. The word “Hello” can be written backwards as “OLLEH.” </a:t>
            </a:r>
            <a:endParaRPr lang="en-US" sz="2800" b="1" dirty="0"/>
          </a:p>
        </p:txBody>
      </p:sp>
    </p:spTree>
    <p:extLst>
      <p:ext uri="{BB962C8B-B14F-4D97-AF65-F5344CB8AC3E}">
        <p14:creationId xmlns:p14="http://schemas.microsoft.com/office/powerpoint/2010/main" val="395018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SYMMETRIC KEY ENCRYPTION</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In order to decipher these messages, the receiver would have to know the secret cipher that was used to encrypt the plain text. This is called symmetric key encryption or secret key encryption. In symmetric key encryption, both the sender and the receiver use the same key to encrypt and decrypt the message. How do the sender and the receiver have the same key? </a:t>
            </a:r>
          </a:p>
          <a:p>
            <a:pPr marL="0" indent="0">
              <a:buNone/>
            </a:pPr>
            <a:r>
              <a:rPr lang="en-US" sz="2800" dirty="0"/>
              <a:t>They have to send it over some communication media or exchange the key in person. Symmetric key encryption was used extensively throughout World War II and is still a part of Internet encryption</a:t>
            </a:r>
            <a:endParaRPr lang="en-US" sz="2800" b="1" dirty="0"/>
          </a:p>
        </p:txBody>
      </p:sp>
    </p:spTree>
    <p:extLst>
      <p:ext uri="{BB962C8B-B14F-4D97-AF65-F5344CB8AC3E}">
        <p14:creationId xmlns:p14="http://schemas.microsoft.com/office/powerpoint/2010/main" val="50090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a:t>
            </a:r>
            <a:br>
              <a:rPr lang="en-US" b="1" dirty="0"/>
            </a:br>
            <a:r>
              <a:rPr lang="en-US" b="1" dirty="0"/>
              <a:t>CLIENT/SERVER COMPUTING</a:t>
            </a:r>
            <a:endParaRPr lang="en-US"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000" dirty="0"/>
              <a:t>While packet switching exploded the available communications capacity and TCP/ IP provided the communications rules and regulations, it took a revolution in computing to bring about today’s Internet and the Web. That revolution is called client/server computing and without it, the Web—in all its richness—would not exist. Client/server computing is a model of computing in which powerful personal computers and other Internet devices called clients are connected in a network to one or more server computers. </a:t>
            </a:r>
          </a:p>
          <a:p>
            <a:pPr marL="0" indent="0">
              <a:buNone/>
            </a:pPr>
            <a:r>
              <a:rPr lang="en-US" sz="2000" dirty="0"/>
              <a:t>These clients are sufficiently powerful to accomplish complex tasks such as displaying rich graphics, storing large files, and processing graphics and sound files, all on a local desktop or handheld device. Servers are networked computers dedicated to common functions that the client computers on the network need, such as file storage, software applications, utility programs that provide Web connections, and printers</a:t>
            </a:r>
          </a:p>
        </p:txBody>
      </p:sp>
    </p:spTree>
    <p:extLst>
      <p:ext uri="{BB962C8B-B14F-4D97-AF65-F5344CB8AC3E}">
        <p14:creationId xmlns:p14="http://schemas.microsoft.com/office/powerpoint/2010/main" val="309936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PUBLIC KEY ENCRYPTION</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In 1976, a new way of encrypting messages called public key cryptography was invented by Whitfield Diffie and Martin Hellman. Public key cryptography solves the problem of exchanging keys. In this method, two mathematically related digital keys are used: a public key and a private key. </a:t>
            </a:r>
          </a:p>
          <a:p>
            <a:pPr marL="0" indent="0">
              <a:buNone/>
            </a:pPr>
            <a:r>
              <a:rPr lang="en-US" sz="2800" dirty="0"/>
              <a:t>The private key is kept secret by the owner, and the public key is widely disseminated. Both keys can be used to encrypt and decrypt a message.</a:t>
            </a:r>
          </a:p>
          <a:p>
            <a:pPr marL="0" indent="0">
              <a:buNone/>
            </a:pPr>
            <a:r>
              <a:rPr lang="en-US" sz="2800" dirty="0"/>
              <a:t> However, once the keys are used to encrypt a message, the same key cannot be used to unencrypt the message</a:t>
            </a:r>
            <a:endParaRPr lang="en-US" sz="2800" b="1" dirty="0"/>
          </a:p>
        </p:txBody>
      </p:sp>
    </p:spTree>
    <p:extLst>
      <p:ext uri="{BB962C8B-B14F-4D97-AF65-F5344CB8AC3E}">
        <p14:creationId xmlns:p14="http://schemas.microsoft.com/office/powerpoint/2010/main" val="6301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PUBLIC KEY ENCRYPTION</a:t>
            </a:r>
          </a:p>
        </p:txBody>
      </p:sp>
      <p:pic>
        <p:nvPicPr>
          <p:cNvPr id="2" name="Content Placeholder 1">
            <a:extLst>
              <a:ext uri="{FF2B5EF4-FFF2-40B4-BE49-F238E27FC236}">
                <a16:creationId xmlns:a16="http://schemas.microsoft.com/office/drawing/2014/main" id="{AF811A06-F64C-4E8F-A349-2ECC0A6A14B0}"/>
              </a:ext>
            </a:extLst>
          </p:cNvPr>
          <p:cNvPicPr>
            <a:picLocks noGrp="1" noChangeAspect="1"/>
          </p:cNvPicPr>
          <p:nvPr>
            <p:ph idx="1"/>
          </p:nvPr>
        </p:nvPicPr>
        <p:blipFill>
          <a:blip r:embed="rId2"/>
          <a:stretch>
            <a:fillRect/>
          </a:stretch>
        </p:blipFill>
        <p:spPr>
          <a:xfrm>
            <a:off x="3739729" y="2000596"/>
            <a:ext cx="3929973" cy="4586287"/>
          </a:xfrm>
          <a:prstGeom prst="rect">
            <a:avLst/>
          </a:prstGeom>
        </p:spPr>
      </p:pic>
    </p:spTree>
    <p:extLst>
      <p:ext uri="{BB962C8B-B14F-4D97-AF65-F5344CB8AC3E}">
        <p14:creationId xmlns:p14="http://schemas.microsoft.com/office/powerpoint/2010/main" val="131920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PUBLIC KEY ENCRYPTION USING DIGITAL SIGNATURES AND HASH DIGESTS</a:t>
            </a:r>
          </a:p>
        </p:txBody>
      </p:sp>
      <p:sp>
        <p:nvSpPr>
          <p:cNvPr id="4" name="Content Placeholder 3">
            <a:extLst>
              <a:ext uri="{FF2B5EF4-FFF2-40B4-BE49-F238E27FC236}">
                <a16:creationId xmlns:a16="http://schemas.microsoft.com/office/drawing/2014/main" id="{7F583389-7A1C-4093-BCDE-EEE52ECC9DBD}"/>
              </a:ext>
            </a:extLst>
          </p:cNvPr>
          <p:cNvSpPr>
            <a:spLocks noGrp="1"/>
          </p:cNvSpPr>
          <p:nvPr>
            <p:ph idx="1"/>
          </p:nvPr>
        </p:nvSpPr>
        <p:spPr>
          <a:xfrm>
            <a:off x="583095" y="2093843"/>
            <a:ext cx="11065565" cy="4260574"/>
          </a:xfrm>
        </p:spPr>
        <p:txBody>
          <a:bodyPr>
            <a:normAutofit/>
          </a:bodyPr>
          <a:lstStyle/>
          <a:p>
            <a:pPr marL="0" indent="0">
              <a:buNone/>
            </a:pPr>
            <a:r>
              <a:rPr lang="en-US" sz="2400" dirty="0"/>
              <a:t>In public key encryption, some elements of security are missing. Although we can be quite sure the message was not understood or read by a third party (message confidentiality), there is no guarantee the sender really is the sender; that is, there is no authentication of the sender. </a:t>
            </a:r>
          </a:p>
          <a:p>
            <a:pPr marL="0" indent="0">
              <a:buNone/>
            </a:pPr>
            <a:r>
              <a:rPr lang="en-US" sz="2400" dirty="0"/>
              <a:t>This means the sender could deny ever sending the message (repudiation). And there is no assurance the message was not altered somehow in transit. </a:t>
            </a:r>
          </a:p>
          <a:p>
            <a:pPr marL="0" indent="0">
              <a:buNone/>
            </a:pPr>
            <a:r>
              <a:rPr lang="en-US" sz="2400" dirty="0"/>
              <a:t>For example, the message “Buy Cisco @ $16” could have been accidentally or intentionally altered to read “Sell Cisco @ $16.” This suggests a potential lack of integrity in the system</a:t>
            </a:r>
          </a:p>
        </p:txBody>
      </p:sp>
    </p:spTree>
    <p:extLst>
      <p:ext uri="{BB962C8B-B14F-4D97-AF65-F5344CB8AC3E}">
        <p14:creationId xmlns:p14="http://schemas.microsoft.com/office/powerpoint/2010/main" val="19754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PUBLIC KEY ENCRYPTION USING DIGITAL SIGNATURES AND HASH DIGESTS</a:t>
            </a:r>
          </a:p>
        </p:txBody>
      </p:sp>
      <p:pic>
        <p:nvPicPr>
          <p:cNvPr id="2" name="Content Placeholder 1">
            <a:extLst>
              <a:ext uri="{FF2B5EF4-FFF2-40B4-BE49-F238E27FC236}">
                <a16:creationId xmlns:a16="http://schemas.microsoft.com/office/drawing/2014/main" id="{4DBD4532-25D4-4253-B1F2-6F01E86C9354}"/>
              </a:ext>
            </a:extLst>
          </p:cNvPr>
          <p:cNvPicPr>
            <a:picLocks noGrp="1" noChangeAspect="1"/>
          </p:cNvPicPr>
          <p:nvPr>
            <p:ph idx="1"/>
          </p:nvPr>
        </p:nvPicPr>
        <p:blipFill>
          <a:blip r:embed="rId2"/>
          <a:stretch>
            <a:fillRect/>
          </a:stretch>
        </p:blipFill>
        <p:spPr>
          <a:xfrm>
            <a:off x="4028661" y="1875234"/>
            <a:ext cx="4359965" cy="4907098"/>
          </a:xfrm>
          <a:prstGeom prst="rect">
            <a:avLst/>
          </a:prstGeom>
        </p:spPr>
      </p:pic>
    </p:spTree>
    <p:extLst>
      <p:ext uri="{BB962C8B-B14F-4D97-AF65-F5344CB8AC3E}">
        <p14:creationId xmlns:p14="http://schemas.microsoft.com/office/powerpoint/2010/main" val="293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DIGITAL ENVELOPES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83095" y="2107097"/>
            <a:ext cx="11184835" cy="4346712"/>
          </a:xfrm>
        </p:spPr>
        <p:txBody>
          <a:bodyPr>
            <a:normAutofit/>
          </a:bodyPr>
          <a:lstStyle/>
          <a:p>
            <a:pPr marL="0" indent="0">
              <a:buNone/>
            </a:pPr>
            <a:r>
              <a:rPr lang="en-US" sz="2400" dirty="0"/>
              <a:t>Public key encryption is computationally slow. If one used 128- or 256-bit keys to encode large documents—such as this chapter or the entire book—significant declines in transmission speeds and increases in processing time would occur. </a:t>
            </a:r>
          </a:p>
          <a:p>
            <a:pPr marL="0" indent="0">
              <a:buNone/>
            </a:pPr>
            <a:r>
              <a:rPr lang="en-US" sz="2400" dirty="0"/>
              <a:t>Symmetric key encryption is computationally faster, but as we pointed out previously, it has a weakness—namely, the symmetric key must be sent to the recipient over insecure transmission lines. </a:t>
            </a:r>
          </a:p>
          <a:p>
            <a:pPr marL="0" indent="0">
              <a:buNone/>
            </a:pPr>
            <a:r>
              <a:rPr lang="en-US" sz="2400" dirty="0"/>
              <a:t>One solution is to use the more efficient symmetric encryption and decryption for large documents, but public key encryption to encrypt and send the symmetric key. This technique is called using a </a:t>
            </a:r>
            <a:r>
              <a:rPr lang="en-US" sz="2400" b="1" dirty="0"/>
              <a:t>digital envelope</a:t>
            </a:r>
          </a:p>
        </p:txBody>
      </p:sp>
    </p:spTree>
    <p:extLst>
      <p:ext uri="{BB962C8B-B14F-4D97-AF65-F5344CB8AC3E}">
        <p14:creationId xmlns:p14="http://schemas.microsoft.com/office/powerpoint/2010/main" val="374290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DIGITAL ENVELOPES</a:t>
            </a:r>
          </a:p>
        </p:txBody>
      </p:sp>
      <p:pic>
        <p:nvPicPr>
          <p:cNvPr id="5" name="Picture 4">
            <a:extLst>
              <a:ext uri="{FF2B5EF4-FFF2-40B4-BE49-F238E27FC236}">
                <a16:creationId xmlns:a16="http://schemas.microsoft.com/office/drawing/2014/main" id="{A7CEFFEE-11EB-42B5-BBC3-7598D24D4D3D}"/>
              </a:ext>
            </a:extLst>
          </p:cNvPr>
          <p:cNvPicPr>
            <a:picLocks noChangeAspect="1"/>
          </p:cNvPicPr>
          <p:nvPr/>
        </p:nvPicPr>
        <p:blipFill>
          <a:blip r:embed="rId2"/>
          <a:stretch>
            <a:fillRect/>
          </a:stretch>
        </p:blipFill>
        <p:spPr>
          <a:xfrm>
            <a:off x="3449706" y="1789044"/>
            <a:ext cx="5292587" cy="4880178"/>
          </a:xfrm>
          <a:prstGeom prst="rect">
            <a:avLst/>
          </a:prstGeom>
        </p:spPr>
      </p:pic>
    </p:spTree>
    <p:extLst>
      <p:ext uri="{BB962C8B-B14F-4D97-AF65-F5344CB8AC3E}">
        <p14:creationId xmlns:p14="http://schemas.microsoft.com/office/powerpoint/2010/main" val="34157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DIGITAL CERTIFICATES AND PUBLIC KEY INFRASTRUCTURE (PKI)</a:t>
            </a:r>
          </a:p>
        </p:txBody>
      </p:sp>
      <p:sp>
        <p:nvSpPr>
          <p:cNvPr id="2" name="Rectangle 1">
            <a:extLst>
              <a:ext uri="{FF2B5EF4-FFF2-40B4-BE49-F238E27FC236}">
                <a16:creationId xmlns:a16="http://schemas.microsoft.com/office/drawing/2014/main" id="{FE5202DA-132F-423F-B594-441F417BD4B2}"/>
              </a:ext>
            </a:extLst>
          </p:cNvPr>
          <p:cNvSpPr/>
          <p:nvPr/>
        </p:nvSpPr>
        <p:spPr>
          <a:xfrm>
            <a:off x="583095" y="2040835"/>
            <a:ext cx="10893288" cy="4524315"/>
          </a:xfrm>
          <a:prstGeom prst="rect">
            <a:avLst/>
          </a:prstGeom>
        </p:spPr>
        <p:txBody>
          <a:bodyPr wrap="square">
            <a:spAutoFit/>
          </a:bodyPr>
          <a:lstStyle/>
          <a:p>
            <a:r>
              <a:rPr lang="en-US" sz="2400" dirty="0"/>
              <a:t>There are still some deficiencies in the message security regime described previously. How do we know that people and institutions are who they claim to be? Anyone can make up a private and public key combination and claim to be someone they are not. Before you place an order with an online merchant such as Amazon, you want to be sure it really is Amazon.com you have on the screen and not a spoofer masquerading as Amazon. </a:t>
            </a:r>
          </a:p>
          <a:p>
            <a:endParaRPr lang="en-US" sz="2400" dirty="0"/>
          </a:p>
          <a:p>
            <a:r>
              <a:rPr lang="en-US" sz="2400" dirty="0"/>
              <a:t>In the physical world, if someone asks who you are and you show a social security number, they may well ask to see a picture ID or a second form of certifiable or acceptable identification. If they really doubt who you are, they may ask for references to other authorities and actually interview these other authorities. Similarly, in the digital world, we need a way to know who people and institutions really are.</a:t>
            </a:r>
          </a:p>
        </p:txBody>
      </p:sp>
    </p:spTree>
    <p:extLst>
      <p:ext uri="{BB962C8B-B14F-4D97-AF65-F5344CB8AC3E}">
        <p14:creationId xmlns:p14="http://schemas.microsoft.com/office/powerpoint/2010/main" val="31956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DIGITAL CERTIFICATES AND PUBLIC KEY INFRASTRUCTURE (PKI)</a:t>
            </a:r>
          </a:p>
        </p:txBody>
      </p:sp>
      <p:sp>
        <p:nvSpPr>
          <p:cNvPr id="2" name="Rectangle 1">
            <a:extLst>
              <a:ext uri="{FF2B5EF4-FFF2-40B4-BE49-F238E27FC236}">
                <a16:creationId xmlns:a16="http://schemas.microsoft.com/office/drawing/2014/main" id="{FE5202DA-132F-423F-B594-441F417BD4B2}"/>
              </a:ext>
            </a:extLst>
          </p:cNvPr>
          <p:cNvSpPr/>
          <p:nvPr/>
        </p:nvSpPr>
        <p:spPr>
          <a:xfrm>
            <a:off x="583094" y="2040833"/>
            <a:ext cx="11105323" cy="4524315"/>
          </a:xfrm>
          <a:prstGeom prst="rect">
            <a:avLst/>
          </a:prstGeom>
        </p:spPr>
        <p:txBody>
          <a:bodyPr wrap="square">
            <a:spAutoFit/>
          </a:bodyPr>
          <a:lstStyle/>
          <a:p>
            <a:r>
              <a:rPr lang="en-US" sz="2400" dirty="0"/>
              <a:t>A </a:t>
            </a:r>
            <a:r>
              <a:rPr lang="en-US" sz="2400" b="1" dirty="0"/>
              <a:t>digital certificate</a:t>
            </a:r>
            <a:r>
              <a:rPr lang="en-US" sz="2400" dirty="0"/>
              <a:t> is a digital document issued by a trusted third-party institution known as a certification authority (CA) that contains:</a:t>
            </a:r>
          </a:p>
          <a:p>
            <a:endParaRPr lang="en-US" sz="2400" dirty="0"/>
          </a:p>
          <a:p>
            <a:pPr marL="342900" indent="-342900">
              <a:buFont typeface="Arial" panose="020B0604020202020204" pitchFamily="34" charset="0"/>
              <a:buChar char="•"/>
            </a:pPr>
            <a:r>
              <a:rPr lang="en-US" sz="2400" dirty="0"/>
              <a:t>Name of the subject or company, the subject’s public key, </a:t>
            </a:r>
          </a:p>
          <a:p>
            <a:pPr marL="342900" indent="-342900">
              <a:buFont typeface="Arial" panose="020B0604020202020204" pitchFamily="34" charset="0"/>
              <a:buChar char="•"/>
            </a:pPr>
            <a:r>
              <a:rPr lang="en-US" sz="2400" dirty="0"/>
              <a:t>A digital certificate serial number, </a:t>
            </a:r>
          </a:p>
          <a:p>
            <a:pPr marL="342900" indent="-342900">
              <a:buFont typeface="Arial" panose="020B0604020202020204" pitchFamily="34" charset="0"/>
              <a:buChar char="•"/>
            </a:pPr>
            <a:r>
              <a:rPr lang="en-US" sz="2400" dirty="0"/>
              <a:t>An expiration date, </a:t>
            </a:r>
          </a:p>
          <a:p>
            <a:pPr marL="342900" indent="-342900">
              <a:buFont typeface="Arial" panose="020B0604020202020204" pitchFamily="34" charset="0"/>
              <a:buChar char="•"/>
            </a:pPr>
            <a:r>
              <a:rPr lang="en-US" sz="2400" dirty="0"/>
              <a:t>An issuance date, </a:t>
            </a:r>
          </a:p>
          <a:p>
            <a:pPr marL="342900" indent="-342900">
              <a:buFont typeface="Arial" panose="020B0604020202020204" pitchFamily="34" charset="0"/>
              <a:buChar char="•"/>
            </a:pPr>
            <a:r>
              <a:rPr lang="en-US" sz="2400" dirty="0"/>
              <a:t>The digital signature of the certification authority (the name of the CA encrypted using the CA’s private key), </a:t>
            </a:r>
          </a:p>
          <a:p>
            <a:pPr marL="342900" indent="-342900">
              <a:buFont typeface="Arial" panose="020B0604020202020204" pitchFamily="34" charset="0"/>
              <a:buChar char="•"/>
            </a:pPr>
            <a:r>
              <a:rPr lang="en-US" sz="2400" dirty="0"/>
              <a:t>And other identifying information</a:t>
            </a:r>
          </a:p>
          <a:p>
            <a:endParaRPr lang="en-US" sz="2400" dirty="0"/>
          </a:p>
          <a:p>
            <a:endParaRPr lang="en-US" sz="2400" dirty="0"/>
          </a:p>
        </p:txBody>
      </p:sp>
    </p:spTree>
    <p:extLst>
      <p:ext uri="{BB962C8B-B14F-4D97-AF65-F5344CB8AC3E}">
        <p14:creationId xmlns:p14="http://schemas.microsoft.com/office/powerpoint/2010/main" val="35058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DIGITAL ENVELOPES</a:t>
            </a:r>
          </a:p>
        </p:txBody>
      </p:sp>
      <p:pic>
        <p:nvPicPr>
          <p:cNvPr id="2" name="Picture 1">
            <a:extLst>
              <a:ext uri="{FF2B5EF4-FFF2-40B4-BE49-F238E27FC236}">
                <a16:creationId xmlns:a16="http://schemas.microsoft.com/office/drawing/2014/main" id="{6612A01E-512F-4B77-B0AA-8E1A81E17534}"/>
              </a:ext>
            </a:extLst>
          </p:cNvPr>
          <p:cNvPicPr>
            <a:picLocks noChangeAspect="1"/>
          </p:cNvPicPr>
          <p:nvPr/>
        </p:nvPicPr>
        <p:blipFill>
          <a:blip r:embed="rId2"/>
          <a:stretch>
            <a:fillRect/>
          </a:stretch>
        </p:blipFill>
        <p:spPr>
          <a:xfrm>
            <a:off x="3162300" y="1789044"/>
            <a:ext cx="5867400" cy="4838700"/>
          </a:xfrm>
          <a:prstGeom prst="rect">
            <a:avLst/>
          </a:prstGeom>
        </p:spPr>
      </p:pic>
    </p:spTree>
    <p:extLst>
      <p:ext uri="{BB962C8B-B14F-4D97-AF65-F5344CB8AC3E}">
        <p14:creationId xmlns:p14="http://schemas.microsoft.com/office/powerpoint/2010/main" val="321023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SECURING CHANNELS OF COMMUNICATION</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83095" y="2107097"/>
            <a:ext cx="11184835" cy="4346712"/>
          </a:xfrm>
        </p:spPr>
        <p:txBody>
          <a:bodyPr>
            <a:normAutofit fontScale="92500"/>
          </a:bodyPr>
          <a:lstStyle/>
          <a:p>
            <a:pPr marL="0" indent="0">
              <a:buNone/>
            </a:pPr>
            <a:r>
              <a:rPr lang="en-US" sz="2400" dirty="0"/>
              <a:t>The concepts of public key encryption are used routinely for securing channels of communication</a:t>
            </a:r>
          </a:p>
          <a:p>
            <a:pPr marL="0" indent="0">
              <a:buNone/>
            </a:pPr>
            <a:r>
              <a:rPr lang="en-US" sz="2400" b="1" dirty="0"/>
              <a:t>Secure Sockets Layer (SSL) and Transport Layer Security (TLS)</a:t>
            </a:r>
          </a:p>
          <a:p>
            <a:pPr marL="0" indent="0">
              <a:buNone/>
            </a:pPr>
            <a:r>
              <a:rPr lang="en-US" sz="2400" dirty="0"/>
              <a:t>The most common form of securing channels is through the Secure Sockets Layer (SSL) and Transport Layer Security (TLS) protocols. When you receive a message from a server on the Web with which you will be communicating through a secure channel, this means you will be using SSL/TLS to establish a secure negotiated session</a:t>
            </a:r>
          </a:p>
          <a:p>
            <a:pPr marL="0" indent="0">
              <a:buNone/>
            </a:pPr>
            <a:r>
              <a:rPr lang="en-US" sz="2400" b="1" dirty="0"/>
              <a:t>Secure negotiated session</a:t>
            </a:r>
            <a:r>
              <a:rPr lang="en-US" sz="2400" dirty="0"/>
              <a:t> a client-server session in which the URL of the requested document, along with the contents, contents of forms, and the cookies exchanged, are encrypted</a:t>
            </a:r>
          </a:p>
          <a:p>
            <a:pPr marL="0" indent="0">
              <a:buNone/>
            </a:pPr>
            <a:r>
              <a:rPr lang="en-US" sz="2400" b="1" dirty="0"/>
              <a:t>Session key</a:t>
            </a:r>
            <a:r>
              <a:rPr lang="en-US" sz="2400" dirty="0"/>
              <a:t> a unique symmetric encryption key chosen for a single secure session</a:t>
            </a:r>
            <a:endParaRPr lang="en-US" sz="2400" b="1" dirty="0"/>
          </a:p>
        </p:txBody>
      </p:sp>
    </p:spTree>
    <p:extLst>
      <p:ext uri="{BB962C8B-B14F-4D97-AF65-F5344CB8AC3E}">
        <p14:creationId xmlns:p14="http://schemas.microsoft.com/office/powerpoint/2010/main" val="5947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a:t>
            </a:r>
            <a:br>
              <a:rPr lang="en-US" b="1" dirty="0"/>
            </a:br>
            <a:r>
              <a:rPr lang="en-US" b="1" dirty="0"/>
              <a:t>CLIENT/SERVER COMPUTING</a:t>
            </a:r>
            <a:endParaRPr lang="en-US" dirty="0"/>
          </a:p>
        </p:txBody>
      </p:sp>
      <p:pic>
        <p:nvPicPr>
          <p:cNvPr id="2" name="Picture 1">
            <a:extLst>
              <a:ext uri="{FF2B5EF4-FFF2-40B4-BE49-F238E27FC236}">
                <a16:creationId xmlns:a16="http://schemas.microsoft.com/office/drawing/2014/main" id="{4B914123-4540-47C4-B618-3B5D8C19D590}"/>
              </a:ext>
            </a:extLst>
          </p:cNvPr>
          <p:cNvPicPr>
            <a:picLocks noChangeAspect="1"/>
          </p:cNvPicPr>
          <p:nvPr/>
        </p:nvPicPr>
        <p:blipFill>
          <a:blip r:embed="rId2"/>
          <a:stretch>
            <a:fillRect/>
          </a:stretch>
        </p:blipFill>
        <p:spPr>
          <a:xfrm>
            <a:off x="1590262" y="1901948"/>
            <a:ext cx="9488528" cy="4763895"/>
          </a:xfrm>
          <a:prstGeom prst="rect">
            <a:avLst/>
          </a:prstGeom>
        </p:spPr>
      </p:pic>
    </p:spTree>
    <p:extLst>
      <p:ext uri="{BB962C8B-B14F-4D97-AF65-F5344CB8AC3E}">
        <p14:creationId xmlns:p14="http://schemas.microsoft.com/office/powerpoint/2010/main" val="29345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SECURING CHANNELS OF COMMUNICATION</a:t>
            </a:r>
          </a:p>
        </p:txBody>
      </p:sp>
      <p:pic>
        <p:nvPicPr>
          <p:cNvPr id="2" name="Content Placeholder 1">
            <a:extLst>
              <a:ext uri="{FF2B5EF4-FFF2-40B4-BE49-F238E27FC236}">
                <a16:creationId xmlns:a16="http://schemas.microsoft.com/office/drawing/2014/main" id="{7183325C-77EE-4878-80FD-F84151FEFB0A}"/>
              </a:ext>
            </a:extLst>
          </p:cNvPr>
          <p:cNvPicPr>
            <a:picLocks noGrp="1" noChangeAspect="1"/>
          </p:cNvPicPr>
          <p:nvPr>
            <p:ph idx="1"/>
          </p:nvPr>
        </p:nvPicPr>
        <p:blipFill>
          <a:blip r:embed="rId2"/>
          <a:stretch>
            <a:fillRect/>
          </a:stretch>
        </p:blipFill>
        <p:spPr>
          <a:xfrm>
            <a:off x="2756452" y="1862233"/>
            <a:ext cx="6864626" cy="4854272"/>
          </a:xfrm>
          <a:prstGeom prst="rect">
            <a:avLst/>
          </a:prstGeom>
        </p:spPr>
      </p:pic>
    </p:spTree>
    <p:extLst>
      <p:ext uri="{BB962C8B-B14F-4D97-AF65-F5344CB8AC3E}">
        <p14:creationId xmlns:p14="http://schemas.microsoft.com/office/powerpoint/2010/main" val="212188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SECURING CHANNELS OF COMMUNICATION</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1"/>
            <a:ext cx="11357114" cy="4876799"/>
          </a:xfrm>
        </p:spPr>
        <p:txBody>
          <a:bodyPr>
            <a:noAutofit/>
          </a:bodyPr>
          <a:lstStyle/>
          <a:p>
            <a:pPr marL="0" indent="0">
              <a:buNone/>
            </a:pPr>
            <a:r>
              <a:rPr lang="en-US" b="1" dirty="0"/>
              <a:t>Virtual Private Networks (VPNs) </a:t>
            </a:r>
          </a:p>
          <a:p>
            <a:pPr marL="0" indent="0">
              <a:buNone/>
            </a:pPr>
            <a:r>
              <a:rPr lang="en-US" dirty="0"/>
              <a:t>A virtual private network (VPN) allows remote users to securely access a corporation’s local area network via the Internet, using a variety of VPN protocols. VPNs use both authentication and encryption to secure information from unauthorized persons (providing confidentiality and integrity). </a:t>
            </a:r>
          </a:p>
          <a:p>
            <a:pPr marL="0" indent="0">
              <a:buNone/>
            </a:pPr>
            <a:r>
              <a:rPr lang="en-US" dirty="0"/>
              <a:t>Authentication prevents spoofing and misrepresentation of identities. A remote user can connect to a remote private local network using a local ISP. The VPN protocols will establish the link from the client to the corporate network as if the user had dialed into the corporate network directly. </a:t>
            </a:r>
          </a:p>
          <a:p>
            <a:pPr marL="0" indent="0">
              <a:buNone/>
            </a:pPr>
            <a:r>
              <a:rPr lang="en-US" dirty="0"/>
              <a:t>The process of connecting one protocol through another (IP) is called tunneling, because the VPN creates a private connection by adding an invisible wrapper around a message to hide its content. As the message travels through the Internet between the ISP and the corporate network, it is shielded from prying eyes by an encrypted wrapper</a:t>
            </a:r>
            <a:endParaRPr lang="en-US" b="1" dirty="0"/>
          </a:p>
        </p:txBody>
      </p:sp>
    </p:spTree>
    <p:extLst>
      <p:ext uri="{BB962C8B-B14F-4D97-AF65-F5344CB8AC3E}">
        <p14:creationId xmlns:p14="http://schemas.microsoft.com/office/powerpoint/2010/main" val="182706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SECURING CHANNELS OF COMMUNICATION</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11340" cy="4472608"/>
          </a:xfrm>
        </p:spPr>
        <p:txBody>
          <a:bodyPr>
            <a:noAutofit/>
          </a:bodyPr>
          <a:lstStyle/>
          <a:p>
            <a:pPr marL="0" indent="0">
              <a:buNone/>
            </a:pPr>
            <a:r>
              <a:rPr lang="en-US" sz="2800" b="1" dirty="0"/>
              <a:t>Wireless (Wi-Fi) Networks</a:t>
            </a:r>
            <a:r>
              <a:rPr lang="en-US" b="1" dirty="0"/>
              <a:t> </a:t>
            </a:r>
          </a:p>
          <a:p>
            <a:pPr marL="0" indent="0">
              <a:buNone/>
            </a:pPr>
            <a:r>
              <a:rPr lang="en-US" sz="2400" dirty="0"/>
              <a:t>Accessing the Internet via a wireless (Wi-Fi) network has its own particular security issues. Early Wi-Fi networks used a security standard called Wired Equivalent Privacy (WEP) to encrypt information. WEP was very weak, and easy for hackers to crack. </a:t>
            </a:r>
          </a:p>
          <a:p>
            <a:pPr marL="0" indent="0">
              <a:buNone/>
            </a:pPr>
            <a:endParaRPr lang="en-US" sz="2400" dirty="0"/>
          </a:p>
          <a:p>
            <a:pPr marL="0" indent="0">
              <a:buNone/>
            </a:pPr>
            <a:r>
              <a:rPr lang="en-US" sz="2400" dirty="0"/>
              <a:t>A new standard, Wi-Fi Protected Access (WPA) was developed that provided a higher standard of protection, but this too soon became vulnerable to intrusion. Today, the current standard is WPA2, which uses the AES algorithm for encryption and CCMP, a more advanced authentication code protocol</a:t>
            </a:r>
            <a:endParaRPr lang="en-US" sz="2400" b="1" dirty="0"/>
          </a:p>
        </p:txBody>
      </p:sp>
    </p:spTree>
    <p:extLst>
      <p:ext uri="{BB962C8B-B14F-4D97-AF65-F5344CB8AC3E}">
        <p14:creationId xmlns:p14="http://schemas.microsoft.com/office/powerpoint/2010/main" val="63959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NETWORKS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11340" cy="4472608"/>
          </a:xfrm>
        </p:spPr>
        <p:txBody>
          <a:bodyPr>
            <a:noAutofit/>
          </a:bodyPr>
          <a:lstStyle/>
          <a:p>
            <a:pPr marL="0" indent="0">
              <a:buNone/>
            </a:pPr>
            <a:r>
              <a:rPr lang="en-US" sz="2800" dirty="0"/>
              <a:t>Once you have protected communications as well as possible, the next set of tools to consider are those that can protect your networks, as well as the servers and clients on those networks</a:t>
            </a:r>
          </a:p>
          <a:p>
            <a:pPr marL="0" indent="0">
              <a:buNone/>
            </a:pPr>
            <a:r>
              <a:rPr lang="en-US" sz="3200" b="1" dirty="0"/>
              <a:t>Firewalls</a:t>
            </a:r>
            <a:r>
              <a:rPr lang="en-US" sz="2400" b="1" dirty="0"/>
              <a:t> </a:t>
            </a:r>
          </a:p>
          <a:p>
            <a:pPr marL="0" indent="0">
              <a:buNone/>
            </a:pPr>
            <a:r>
              <a:rPr lang="en-US" sz="2800" dirty="0"/>
              <a:t>Firewalls and proxy servers are intended to build a wall around your network and the attached servers and clients, just like physical-world firewalls protect you from fires for a limited period of time. Firewalls and proxy servers share some similar functions, but they are quite different. </a:t>
            </a:r>
            <a:endParaRPr lang="en-US" sz="2800" b="1" dirty="0"/>
          </a:p>
        </p:txBody>
      </p:sp>
    </p:spTree>
    <p:extLst>
      <p:ext uri="{BB962C8B-B14F-4D97-AF65-F5344CB8AC3E}">
        <p14:creationId xmlns:p14="http://schemas.microsoft.com/office/powerpoint/2010/main" val="14300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NETWORKS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11340" cy="4472608"/>
          </a:xfrm>
        </p:spPr>
        <p:txBody>
          <a:bodyPr>
            <a:noAutofit/>
          </a:bodyPr>
          <a:lstStyle/>
          <a:p>
            <a:pPr marL="0" indent="0">
              <a:buNone/>
            </a:pPr>
            <a:r>
              <a:rPr lang="en-US" sz="2800" dirty="0"/>
              <a:t>A firewall refers to either hardware or software that filters communication packets and prevents some packets from entering or exiting the network based on a security policy. The firewall controls traffic to and from servers and clients, forbidding communications from untrustworthy sources, and allowing other communications from trusted sources to proceed</a:t>
            </a:r>
            <a:endParaRPr lang="en-US" sz="2800" b="1" dirty="0"/>
          </a:p>
        </p:txBody>
      </p:sp>
    </p:spTree>
    <p:extLst>
      <p:ext uri="{BB962C8B-B14F-4D97-AF65-F5344CB8AC3E}">
        <p14:creationId xmlns:p14="http://schemas.microsoft.com/office/powerpoint/2010/main" val="123713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NETWORKS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11340" cy="4472608"/>
          </a:xfrm>
        </p:spPr>
        <p:txBody>
          <a:bodyPr>
            <a:noAutofit/>
          </a:bodyPr>
          <a:lstStyle/>
          <a:p>
            <a:pPr marL="0" indent="0">
              <a:buNone/>
            </a:pPr>
            <a:r>
              <a:rPr lang="en-US" sz="2800" b="1" dirty="0"/>
              <a:t>Proxy Servers </a:t>
            </a:r>
          </a:p>
          <a:p>
            <a:pPr marL="0" indent="0">
              <a:buNone/>
            </a:pPr>
            <a:r>
              <a:rPr lang="en-US" sz="2400" dirty="0"/>
              <a:t>Proxy servers (proxies) are software servers (often a dedicated computer) that handle all communications originating from or being sent to the Internet by local clients, acting as a spokesperson or bodyguard for the organization. Proxies act primarily to limit access of internal clients to external Internet servers, although some proxy servers act as firewalls as well. </a:t>
            </a:r>
          </a:p>
          <a:p>
            <a:pPr marL="0" indent="0">
              <a:buNone/>
            </a:pPr>
            <a:r>
              <a:rPr lang="en-US" sz="2400" dirty="0"/>
              <a:t>Proxy servers are sometimes called dual-home systems because they have two network interfaces. To internal computers, a proxy server is known as the gateway, while to external computers it is known as a mail server or numeric address.</a:t>
            </a:r>
            <a:endParaRPr lang="en-US" sz="2400" b="1" dirty="0"/>
          </a:p>
        </p:txBody>
      </p:sp>
    </p:spTree>
    <p:extLst>
      <p:ext uri="{BB962C8B-B14F-4D97-AF65-F5344CB8AC3E}">
        <p14:creationId xmlns:p14="http://schemas.microsoft.com/office/powerpoint/2010/main" val="269381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3200" b="1" dirty="0"/>
              <a:t>PROTECTING NETWORKS</a:t>
            </a:r>
          </a:p>
        </p:txBody>
      </p:sp>
      <p:pic>
        <p:nvPicPr>
          <p:cNvPr id="2" name="Content Placeholder 1">
            <a:extLst>
              <a:ext uri="{FF2B5EF4-FFF2-40B4-BE49-F238E27FC236}">
                <a16:creationId xmlns:a16="http://schemas.microsoft.com/office/drawing/2014/main" id="{EED6A55C-06AC-4ED4-8482-E27FF9A795D6}"/>
              </a:ext>
            </a:extLst>
          </p:cNvPr>
          <p:cNvPicPr>
            <a:picLocks noGrp="1" noChangeAspect="1"/>
          </p:cNvPicPr>
          <p:nvPr>
            <p:ph idx="1"/>
          </p:nvPr>
        </p:nvPicPr>
        <p:blipFill>
          <a:blip r:embed="rId2"/>
          <a:stretch>
            <a:fillRect/>
          </a:stretch>
        </p:blipFill>
        <p:spPr>
          <a:xfrm>
            <a:off x="2915479" y="1868556"/>
            <a:ext cx="6361042" cy="4874720"/>
          </a:xfrm>
          <a:prstGeom prst="rect">
            <a:avLst/>
          </a:prstGeom>
        </p:spPr>
      </p:pic>
    </p:spTree>
    <p:extLst>
      <p:ext uri="{BB962C8B-B14F-4D97-AF65-F5344CB8AC3E}">
        <p14:creationId xmlns:p14="http://schemas.microsoft.com/office/powerpoint/2010/main" val="220056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NETWORKS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11340" cy="4472608"/>
          </a:xfrm>
        </p:spPr>
        <p:txBody>
          <a:bodyPr>
            <a:noAutofit/>
          </a:bodyPr>
          <a:lstStyle/>
          <a:p>
            <a:pPr marL="0" indent="0">
              <a:buNone/>
            </a:pPr>
            <a:r>
              <a:rPr lang="en-US" sz="2800" b="1" dirty="0"/>
              <a:t>Intrusion Detection and Prevention Systems</a:t>
            </a:r>
          </a:p>
          <a:p>
            <a:pPr marL="0" indent="0">
              <a:buNone/>
            </a:pPr>
            <a:r>
              <a:rPr lang="en-US" sz="2400" dirty="0"/>
              <a:t>In addition to a firewall and proxy server, an intrusion detection and/or prevention system can be installed. An intrusion detection system (IDS) examines network traffic, watching to see if it matches certain patterns or preconfigured rules indicative of an attack. If it detects suspicious activity, the IDS will set off an alarm alerting administrators and log the event in a database. </a:t>
            </a:r>
          </a:p>
          <a:p>
            <a:pPr marL="0" indent="0">
              <a:buNone/>
            </a:pPr>
            <a:r>
              <a:rPr lang="en-US" sz="2400" dirty="0"/>
              <a:t>An IDS is useful for detecting malicious activity that a firewall might miss. An intrusion prevention system (IPS) has all the functionality of an IDS, with the additional ability to take steps to prevent and block suspicious activities. For instance, an IPS can terminate a session and reset a connection, block traffic from a suspicious IP address, or reconfigure firewall or router security controls.</a:t>
            </a:r>
            <a:endParaRPr lang="en-US" sz="2400" b="1" dirty="0"/>
          </a:p>
        </p:txBody>
      </p:sp>
    </p:spTree>
    <p:extLst>
      <p:ext uri="{BB962C8B-B14F-4D97-AF65-F5344CB8AC3E}">
        <p14:creationId xmlns:p14="http://schemas.microsoft.com/office/powerpoint/2010/main" val="31953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SERVERS AND CLIENTS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24592" cy="4711146"/>
          </a:xfrm>
        </p:spPr>
        <p:txBody>
          <a:bodyPr>
            <a:noAutofit/>
          </a:bodyPr>
          <a:lstStyle/>
          <a:p>
            <a:pPr marL="0" indent="0">
              <a:buNone/>
            </a:pPr>
            <a:r>
              <a:rPr lang="en-US" sz="2800" dirty="0"/>
              <a:t>Operating system features and anti-virus software can help further protect servers and clients from certain types of attacks</a:t>
            </a:r>
          </a:p>
          <a:p>
            <a:pPr marL="0" indent="0">
              <a:buNone/>
            </a:pPr>
            <a:r>
              <a:rPr lang="en-US" sz="2800" b="1" dirty="0"/>
              <a:t>Operating System Security Enhancements</a:t>
            </a:r>
          </a:p>
          <a:p>
            <a:pPr marL="0" indent="0">
              <a:buNone/>
            </a:pPr>
            <a:r>
              <a:rPr lang="en-US" sz="2400" dirty="0"/>
              <a:t>The most obvious way to protect servers and clients is to take advantage of automatic computer security upgrades. The Microsoft, Apple, and Linux/Unix operating systems are continuously updated to patch vulnerabilities discovered by hackers. These patches are autonomic; that is, when using these operating systems on the Internet, you are prompted and informed that operating system enhancements are available. Users can easily download these security patches for free. The most common known worms and viruses can be prevented by simply keeping your server and client operating systems and applications up to date.</a:t>
            </a:r>
            <a:endParaRPr lang="en-US" sz="2400" b="1" dirty="0"/>
          </a:p>
        </p:txBody>
      </p:sp>
    </p:spTree>
    <p:extLst>
      <p:ext uri="{BB962C8B-B14F-4D97-AF65-F5344CB8AC3E}">
        <p14:creationId xmlns:p14="http://schemas.microsoft.com/office/powerpoint/2010/main" val="20993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PROTECTING SERVERS AND CLIENTS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6" y="1981202"/>
            <a:ext cx="11224592" cy="4711146"/>
          </a:xfrm>
        </p:spPr>
        <p:txBody>
          <a:bodyPr>
            <a:noAutofit/>
          </a:bodyPr>
          <a:lstStyle/>
          <a:p>
            <a:pPr marL="0" indent="0">
              <a:buNone/>
            </a:pPr>
            <a:r>
              <a:rPr lang="en-US" sz="2800" b="1" dirty="0"/>
              <a:t>Anti-Virus Software </a:t>
            </a:r>
          </a:p>
          <a:p>
            <a:pPr marL="0" indent="0">
              <a:buNone/>
            </a:pPr>
            <a:r>
              <a:rPr lang="en-US" sz="2400" dirty="0"/>
              <a:t>The easiest and least-expensive way to prevent threats to system integrity is to install anti-virus software. Programs by McAfee, Symantec (Norton </a:t>
            </a:r>
            <a:r>
              <a:rPr lang="en-US" sz="2400" dirty="0" err="1"/>
              <a:t>AntiVirus</a:t>
            </a:r>
            <a:r>
              <a:rPr lang="en-US" sz="2400" dirty="0"/>
              <a:t>), and many others provide inexpensive tools to identify and eradicate the most common types of malicious code as they enter a computer, as well as destroy those already lurking on a hard drive. </a:t>
            </a:r>
          </a:p>
          <a:p>
            <a:pPr marL="0" indent="0">
              <a:buNone/>
            </a:pPr>
            <a:r>
              <a:rPr lang="en-US" sz="2400" dirty="0"/>
              <a:t>Anti-virus programs can be set up so that e-mail attachments are inspected before you click on them, and the attachments are eliminated if they contain a known virus or worm. It is not enough, however, to simply install the software once. Since new viruses are developed and released every day, daily routine updates are needed in order to prevent new threats from being loaded. Some premium-level anti-virus software is updated hourly.</a:t>
            </a:r>
            <a:endParaRPr lang="en-US" sz="2400" b="1" dirty="0"/>
          </a:p>
        </p:txBody>
      </p:sp>
    </p:spTree>
    <p:extLst>
      <p:ext uri="{BB962C8B-B14F-4D97-AF65-F5344CB8AC3E}">
        <p14:creationId xmlns:p14="http://schemas.microsoft.com/office/powerpoint/2010/main" val="31188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fontScale="90000"/>
          </a:bodyPr>
          <a:lstStyle/>
          <a:p>
            <a:r>
              <a:rPr lang="en-US" b="1" dirty="0"/>
              <a:t>INTERNET : KEY TECHNOLOGY CONCEPTS :</a:t>
            </a:r>
            <a:br>
              <a:rPr lang="en-US" b="1" dirty="0"/>
            </a:br>
            <a:r>
              <a:rPr lang="en-US" b="1" dirty="0"/>
              <a:t>THE INTERNET “CLOUD COMPUTING” MODEL: SOFTWARE AND</a:t>
            </a:r>
            <a:br>
              <a:rPr lang="en-US" b="1" dirty="0"/>
            </a:br>
            <a:r>
              <a:rPr lang="en-US" b="1" dirty="0"/>
              <a:t>HARDWARE AS A SERVICE</a:t>
            </a:r>
            <a:endParaRPr lang="en-US"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Cloud computing refers to a model of computing in which firms and individuals obtain computing power and software applications over the Internet, rather than purchasing the hardware and software and installing it on their own computers. Currently, cloud computing is the fastest growing form of computing</a:t>
            </a:r>
          </a:p>
        </p:txBody>
      </p:sp>
    </p:spTree>
    <p:extLst>
      <p:ext uri="{BB962C8B-B14F-4D97-AF65-F5344CB8AC3E}">
        <p14:creationId xmlns:p14="http://schemas.microsoft.com/office/powerpoint/2010/main" val="106177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MANAGEMENT POLICIES, BUSINESS PROCEDURES, AND PUBLIC LAWS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Worldwide, in 2013, companies are expected to spend over $65 billion on security hardware, software, and services (Gartner, 2013). However, most CEOs and CIOs believe that technology is not the sole answer to managing the risk of e-commerce. </a:t>
            </a:r>
          </a:p>
          <a:p>
            <a:pPr marL="0" indent="0">
              <a:buNone/>
            </a:pPr>
            <a:r>
              <a:rPr lang="en-US" sz="2800" dirty="0"/>
              <a:t>The technology provides a foundation, but in the absence of intelligent management policies, even the best technology can be easily defeated. Public laws and active enforcement of cybercrime statutes also are required to both raise the costs of illegal behavior on the Internet and guard against corporate abuse of information. Let’s consider briefly the development of management policy</a:t>
            </a:r>
            <a:endParaRPr lang="en-US" sz="2800" b="1" dirty="0"/>
          </a:p>
        </p:txBody>
      </p:sp>
    </p:spTree>
    <p:extLst>
      <p:ext uri="{BB962C8B-B14F-4D97-AF65-F5344CB8AC3E}">
        <p14:creationId xmlns:p14="http://schemas.microsoft.com/office/powerpoint/2010/main" val="20026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SECURITY PLAN: MANAGEMENT POLICIES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In order to minimize security threats, e-commerce firms must develop a coherent corporate policy that takes into account the nature of the risks, the information assets that need protecting, and the procedures and technologies required to address the risk, as well as implementation and auditing mechanisms</a:t>
            </a:r>
            <a:endParaRPr lang="en-US" sz="2800" b="1" dirty="0"/>
          </a:p>
        </p:txBody>
      </p:sp>
    </p:spTree>
    <p:extLst>
      <p:ext uri="{BB962C8B-B14F-4D97-AF65-F5344CB8AC3E}">
        <p14:creationId xmlns:p14="http://schemas.microsoft.com/office/powerpoint/2010/main" val="104967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SECURITY PLAN: MANAGEMENT POLICIES</a:t>
            </a:r>
          </a:p>
        </p:txBody>
      </p:sp>
      <p:pic>
        <p:nvPicPr>
          <p:cNvPr id="2" name="Picture 1">
            <a:extLst>
              <a:ext uri="{FF2B5EF4-FFF2-40B4-BE49-F238E27FC236}">
                <a16:creationId xmlns:a16="http://schemas.microsoft.com/office/drawing/2014/main" id="{453809EE-EB0C-437E-9E68-E1954DBAA44B}"/>
              </a:ext>
            </a:extLst>
          </p:cNvPr>
          <p:cNvPicPr>
            <a:picLocks noChangeAspect="1"/>
          </p:cNvPicPr>
          <p:nvPr/>
        </p:nvPicPr>
        <p:blipFill>
          <a:blip r:embed="rId2"/>
          <a:stretch>
            <a:fillRect/>
          </a:stretch>
        </p:blipFill>
        <p:spPr>
          <a:xfrm>
            <a:off x="3061252" y="1871088"/>
            <a:ext cx="6056244" cy="4849465"/>
          </a:xfrm>
          <a:prstGeom prst="rect">
            <a:avLst/>
          </a:prstGeom>
        </p:spPr>
      </p:pic>
    </p:spTree>
    <p:extLst>
      <p:ext uri="{BB962C8B-B14F-4D97-AF65-F5344CB8AC3E}">
        <p14:creationId xmlns:p14="http://schemas.microsoft.com/office/powerpoint/2010/main" val="318346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THE ROLE OF LAWS AND PUBLIC POLICY</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The public policy environment today is very different from the early days of e-commerce. The net result is that the Internet is no longer an ungoverned, unsupervised, self-controlled technology juggernaut. Just as with financial markets in the last 70 years, there is a growing awareness that e-commerce markets work only when a powerful institutional set of laws and enforcement mechanisms are in place. </a:t>
            </a:r>
            <a:endParaRPr lang="en-US" sz="2800" b="1" dirty="0"/>
          </a:p>
        </p:txBody>
      </p:sp>
    </p:spTree>
    <p:extLst>
      <p:ext uri="{BB962C8B-B14F-4D97-AF65-F5344CB8AC3E}">
        <p14:creationId xmlns:p14="http://schemas.microsoft.com/office/powerpoint/2010/main" val="419782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THE ROLE OF LAWS AND PUBLIC POLICY</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These laws help ensure orderly, rational, and fair markets. This growing public policy environment is becoming just as global as e-commerce itself. Despite some spectacular internationally based attacks on U.S. e-commerce sites, the sources and persons involved in major harmful attacks have almost always been uncovered and, where possible, prosecuted</a:t>
            </a:r>
            <a:endParaRPr lang="en-US" sz="2800" b="1" dirty="0"/>
          </a:p>
        </p:txBody>
      </p:sp>
    </p:spTree>
    <p:extLst>
      <p:ext uri="{BB962C8B-B14F-4D97-AF65-F5344CB8AC3E}">
        <p14:creationId xmlns:p14="http://schemas.microsoft.com/office/powerpoint/2010/main" val="153708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THE ROLE OF LAWS AND PUBLIC POLICY</a:t>
            </a:r>
          </a:p>
        </p:txBody>
      </p:sp>
      <p:pic>
        <p:nvPicPr>
          <p:cNvPr id="2" name="Picture 1">
            <a:extLst>
              <a:ext uri="{FF2B5EF4-FFF2-40B4-BE49-F238E27FC236}">
                <a16:creationId xmlns:a16="http://schemas.microsoft.com/office/drawing/2014/main" id="{405DFC62-7445-4284-BB41-E919FB88C1AA}"/>
              </a:ext>
            </a:extLst>
          </p:cNvPr>
          <p:cNvPicPr>
            <a:picLocks noChangeAspect="1"/>
          </p:cNvPicPr>
          <p:nvPr/>
        </p:nvPicPr>
        <p:blipFill>
          <a:blip r:embed="rId2"/>
          <a:stretch>
            <a:fillRect/>
          </a:stretch>
        </p:blipFill>
        <p:spPr>
          <a:xfrm>
            <a:off x="3276600" y="1789044"/>
            <a:ext cx="5638800" cy="5048250"/>
          </a:xfrm>
          <a:prstGeom prst="rect">
            <a:avLst/>
          </a:prstGeom>
        </p:spPr>
      </p:pic>
    </p:spTree>
    <p:extLst>
      <p:ext uri="{BB962C8B-B14F-4D97-AF65-F5344CB8AC3E}">
        <p14:creationId xmlns:p14="http://schemas.microsoft.com/office/powerpoint/2010/main" val="50364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THE ROLE OF LAWS AND PUBLIC POLICY</a:t>
            </a:r>
          </a:p>
        </p:txBody>
      </p:sp>
      <p:pic>
        <p:nvPicPr>
          <p:cNvPr id="3" name="Picture 2">
            <a:extLst>
              <a:ext uri="{FF2B5EF4-FFF2-40B4-BE49-F238E27FC236}">
                <a16:creationId xmlns:a16="http://schemas.microsoft.com/office/drawing/2014/main" id="{979D0448-7DF6-4544-92C4-D79AE95DF312}"/>
              </a:ext>
            </a:extLst>
          </p:cNvPr>
          <p:cNvPicPr>
            <a:picLocks noChangeAspect="1"/>
          </p:cNvPicPr>
          <p:nvPr/>
        </p:nvPicPr>
        <p:blipFill>
          <a:blip r:embed="rId2"/>
          <a:stretch>
            <a:fillRect/>
          </a:stretch>
        </p:blipFill>
        <p:spPr>
          <a:xfrm>
            <a:off x="2146852" y="2940538"/>
            <a:ext cx="6759023" cy="3413879"/>
          </a:xfrm>
          <a:prstGeom prst="rect">
            <a:avLst/>
          </a:prstGeom>
        </p:spPr>
      </p:pic>
      <p:pic>
        <p:nvPicPr>
          <p:cNvPr id="4" name="Picture 3">
            <a:extLst>
              <a:ext uri="{FF2B5EF4-FFF2-40B4-BE49-F238E27FC236}">
                <a16:creationId xmlns:a16="http://schemas.microsoft.com/office/drawing/2014/main" id="{081FB24A-C2E6-45B3-9A45-80A2793E3BCB}"/>
              </a:ext>
            </a:extLst>
          </p:cNvPr>
          <p:cNvPicPr>
            <a:picLocks noChangeAspect="1"/>
          </p:cNvPicPr>
          <p:nvPr/>
        </p:nvPicPr>
        <p:blipFill>
          <a:blip r:embed="rId3"/>
          <a:stretch>
            <a:fillRect/>
          </a:stretch>
        </p:blipFill>
        <p:spPr>
          <a:xfrm>
            <a:off x="2178005" y="2133294"/>
            <a:ext cx="6696715" cy="807244"/>
          </a:xfrm>
          <a:prstGeom prst="rect">
            <a:avLst/>
          </a:prstGeom>
        </p:spPr>
      </p:pic>
    </p:spTree>
    <p:extLst>
      <p:ext uri="{BB962C8B-B14F-4D97-AF65-F5344CB8AC3E}">
        <p14:creationId xmlns:p14="http://schemas.microsoft.com/office/powerpoint/2010/main" val="107006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PRIVATE AND PRIVATE-PUBLIC COOPERATION EFFORTS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The good news is that e-commerce sites are not alone in their battle to achieve security on the Internet. Several organizations—some public and some private—are devoted to tracking down criminal organizations and individuals engaged in attacks against Internet and e-commerce sites. </a:t>
            </a:r>
          </a:p>
          <a:p>
            <a:pPr marL="0" indent="0">
              <a:buNone/>
            </a:pPr>
            <a:endParaRPr lang="en-US" sz="2800" dirty="0"/>
          </a:p>
          <a:p>
            <a:pPr marL="0" indent="0">
              <a:buNone/>
            </a:pPr>
            <a:r>
              <a:rPr lang="en-US" sz="2800" dirty="0"/>
              <a:t>One of the better-known private organizations is the CERT Coordination Center (formerly known as the Computer Emergency Response Team) at Carnegie Mellon University</a:t>
            </a:r>
            <a:endParaRPr lang="en-US" sz="2800" b="1" dirty="0"/>
          </a:p>
        </p:txBody>
      </p:sp>
    </p:spTree>
    <p:extLst>
      <p:ext uri="{BB962C8B-B14F-4D97-AF65-F5344CB8AC3E}">
        <p14:creationId xmlns:p14="http://schemas.microsoft.com/office/powerpoint/2010/main" val="27194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PRIVATE AND PRIVATE-PUBLIC COOPERATION EFFORTS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CERT monitors and tracks online criminal activity reported to it by private corporations and government agencies that seek out its help. CERT is composed of full-time and part-time computer experts who can trace the origins of attacks against sites despite the complexity of the Internet. Its staff members also assist organizations in identifying security problems, developing solutions, and communicating with the public about widespread hacker threats. </a:t>
            </a:r>
          </a:p>
          <a:p>
            <a:pPr marL="0" indent="0">
              <a:buNone/>
            </a:pPr>
            <a:r>
              <a:rPr lang="en-US" sz="2800" dirty="0"/>
              <a:t>The CERT Coordination Center also provides product assessments, reports, and training in order to improve the public’s knowledge and understanding of security threats and solutions</a:t>
            </a:r>
            <a:endParaRPr lang="en-US" sz="2800" b="1" dirty="0"/>
          </a:p>
        </p:txBody>
      </p:sp>
    </p:spTree>
    <p:extLst>
      <p:ext uri="{BB962C8B-B14F-4D97-AF65-F5344CB8AC3E}">
        <p14:creationId xmlns:p14="http://schemas.microsoft.com/office/powerpoint/2010/main" val="9530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GOVERNMENT POLICIES AND CONTROLS ON ENCRYPTION SOFTWARE</a:t>
            </a:r>
          </a:p>
        </p:txBody>
      </p:sp>
      <p:pic>
        <p:nvPicPr>
          <p:cNvPr id="2" name="Content Placeholder 1">
            <a:extLst>
              <a:ext uri="{FF2B5EF4-FFF2-40B4-BE49-F238E27FC236}">
                <a16:creationId xmlns:a16="http://schemas.microsoft.com/office/drawing/2014/main" id="{402D718D-C5A4-4738-B9EC-CBEE3DE58A71}"/>
              </a:ext>
            </a:extLst>
          </p:cNvPr>
          <p:cNvPicPr>
            <a:picLocks noGrp="1" noChangeAspect="1"/>
          </p:cNvPicPr>
          <p:nvPr>
            <p:ph idx="1"/>
          </p:nvPr>
        </p:nvPicPr>
        <p:blipFill>
          <a:blip r:embed="rId2"/>
          <a:stretch>
            <a:fillRect/>
          </a:stretch>
        </p:blipFill>
        <p:spPr>
          <a:xfrm>
            <a:off x="2040836" y="2004324"/>
            <a:ext cx="8412810" cy="4701276"/>
          </a:xfrm>
          <a:prstGeom prst="rect">
            <a:avLst/>
          </a:prstGeom>
        </p:spPr>
      </p:pic>
    </p:spTree>
    <p:extLst>
      <p:ext uri="{BB962C8B-B14F-4D97-AF65-F5344CB8AC3E}">
        <p14:creationId xmlns:p14="http://schemas.microsoft.com/office/powerpoint/2010/main" val="163062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fontScale="90000"/>
          </a:bodyPr>
          <a:lstStyle/>
          <a:p>
            <a:r>
              <a:rPr lang="en-US" b="1" dirty="0"/>
              <a:t>INTERNET : KEY TECHNOLOGY CONCEPTS :</a:t>
            </a:r>
            <a:br>
              <a:rPr lang="en-US" b="1" dirty="0"/>
            </a:br>
            <a:r>
              <a:rPr lang="en-US" b="1" dirty="0"/>
              <a:t>THE INTERNET “CLOUD COMPUTING” MODEL: SOFTWARE AND</a:t>
            </a:r>
            <a:br>
              <a:rPr lang="en-US" b="1" dirty="0"/>
            </a:br>
            <a:r>
              <a:rPr lang="en-US" b="1" dirty="0"/>
              <a:t>HARDWARE AS A SERVICE</a:t>
            </a:r>
            <a:endParaRPr lang="en-US"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Hardware firms such as IBM, HP, and Dell have built very large, scalable cloud computing centers that provide computing power, data storage, and high-speed Internet connections to firms that rely on the Internet for business software applications. Amazon, the Internet's largest retailer, is also one of the largest providers of cloud infrastructure and software services. </a:t>
            </a:r>
          </a:p>
          <a:p>
            <a:pPr marL="0" indent="0">
              <a:buNone/>
            </a:pPr>
            <a:r>
              <a:rPr lang="en-US" sz="2800" dirty="0"/>
              <a:t>Software firms such as Google, Microsoft, SAP, Oracle, and Salesforce.com sell software applications that are Internet-based. Instead of software as a product, in the cloud computing model, software is a service provided over the Internet</a:t>
            </a:r>
          </a:p>
        </p:txBody>
      </p:sp>
    </p:spTree>
    <p:extLst>
      <p:ext uri="{BB962C8B-B14F-4D97-AF65-F5344CB8AC3E}">
        <p14:creationId xmlns:p14="http://schemas.microsoft.com/office/powerpoint/2010/main" val="355942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Types of Payment Systems </a:t>
            </a:r>
          </a:p>
          <a:p>
            <a:pPr marL="0" indent="0">
              <a:buNone/>
            </a:pPr>
            <a:r>
              <a:rPr lang="en-US" sz="2800" dirty="0"/>
              <a:t>In order to understand e-commerce payment systems, you first need to be familiar with the various types of generic payment systems. Then you will be able to clarify the different requirements that e-commerce payment systems must meet and identify the opportunities provided by e-commerce technology for developing new types of payment systems. </a:t>
            </a:r>
          </a:p>
          <a:p>
            <a:pPr marL="0" indent="0">
              <a:buNone/>
            </a:pPr>
            <a:r>
              <a:rPr lang="en-US" sz="2800" dirty="0"/>
              <a:t>There are five main types of payment systems: </a:t>
            </a:r>
            <a:r>
              <a:rPr lang="en-US" sz="2800" b="1" dirty="0"/>
              <a:t>cash, checking transfer, credit cards, stored value, and accumulating balance</a:t>
            </a:r>
          </a:p>
        </p:txBody>
      </p:sp>
    </p:spTree>
    <p:extLst>
      <p:ext uri="{BB962C8B-B14F-4D97-AF65-F5344CB8AC3E}">
        <p14:creationId xmlns:p14="http://schemas.microsoft.com/office/powerpoint/2010/main" val="42706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TYPES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Cash</a:t>
            </a:r>
            <a:r>
              <a:rPr lang="en-US" sz="2800" dirty="0"/>
              <a:t>, which is legal tender defined by a national authority to represent value, is the most common form of payment in terms of number of transactions. The key feature of cash is that it is instantly convertible into other forms of value without the intermediation of any other institution. For instance, free airline miles are not cash because they are not instantly convertible into other forms of value—they require intermediation by a third party (the airline) in order to be exchanged for value (an airline ticket). Private organizations sometimes create a form of private cash called scrip that can be instantly redeemed by participating organizations for goods or cash. Examples include trading stamps, “point” programs, and other forms of consumer loyalty currency</a:t>
            </a:r>
            <a:endParaRPr lang="en-US" sz="2800" b="1" dirty="0"/>
          </a:p>
        </p:txBody>
      </p:sp>
    </p:spTree>
    <p:extLst>
      <p:ext uri="{BB962C8B-B14F-4D97-AF65-F5344CB8AC3E}">
        <p14:creationId xmlns:p14="http://schemas.microsoft.com/office/powerpoint/2010/main" val="388859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TYPES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Checking Transfer </a:t>
            </a:r>
          </a:p>
          <a:p>
            <a:pPr marL="0" indent="0">
              <a:buNone/>
            </a:pPr>
            <a:r>
              <a:rPr lang="en-US" sz="2800" dirty="0"/>
              <a:t>A checking transfer, which represents funds transferred directly via a signed draft or check from a consumer’s checking account to a merchant or other individual, is the second most common form of payment in the United States in terms of number of transactions, and the most common in terms of total amount spent</a:t>
            </a:r>
          </a:p>
          <a:p>
            <a:pPr marL="0" indent="0">
              <a:buNone/>
            </a:pPr>
            <a:r>
              <a:rPr lang="en-US" sz="2800" dirty="0"/>
              <a:t>Checks can be used for both small and large transactions, although typically they are not used for micropayments (less than $1)</a:t>
            </a:r>
            <a:endParaRPr lang="en-US" sz="2800" b="1" dirty="0"/>
          </a:p>
        </p:txBody>
      </p:sp>
    </p:spTree>
    <p:extLst>
      <p:ext uri="{BB962C8B-B14F-4D97-AF65-F5344CB8AC3E}">
        <p14:creationId xmlns:p14="http://schemas.microsoft.com/office/powerpoint/2010/main" val="187931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TYPES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Credit Card </a:t>
            </a:r>
          </a:p>
          <a:p>
            <a:pPr marL="0" indent="0">
              <a:buNone/>
            </a:pPr>
            <a:r>
              <a:rPr lang="en-US" sz="2800" dirty="0"/>
              <a:t>A credit card represents an account that extends credit to consumers, permits consumers to purchase items while deferring payment, and allows consumers to make payments to multiple vendors with one instrument. Credit card associations such as Visa and MasterCard are nonprofit associations that set standards for the issuing banks—such as Citibank—that actually issue the credit cards and process transactions. </a:t>
            </a:r>
          </a:p>
          <a:p>
            <a:pPr marL="0" indent="0">
              <a:buNone/>
            </a:pPr>
            <a:r>
              <a:rPr lang="en-US" sz="2800" dirty="0"/>
              <a:t>Other third parties (called processing centers or clearinghouses) usually handle verification of accounts and balances. Credit card issuing banks act as financial intermediaries, minimizing the risk to transacting parties</a:t>
            </a:r>
            <a:endParaRPr lang="en-US" sz="2800" b="1" dirty="0"/>
          </a:p>
        </p:txBody>
      </p:sp>
    </p:spTree>
    <p:extLst>
      <p:ext uri="{BB962C8B-B14F-4D97-AF65-F5344CB8AC3E}">
        <p14:creationId xmlns:p14="http://schemas.microsoft.com/office/powerpoint/2010/main" val="196279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TYPES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Stored Value </a:t>
            </a:r>
          </a:p>
          <a:p>
            <a:pPr marL="0" indent="0">
              <a:buNone/>
            </a:pPr>
            <a:r>
              <a:rPr lang="en-US" sz="2800" dirty="0"/>
              <a:t>Accounts created by depositing funds into an account and from which funds are paid out or withdrawn as needed are stored value payment systems. </a:t>
            </a:r>
          </a:p>
          <a:p>
            <a:pPr marL="0" indent="0">
              <a:buNone/>
            </a:pPr>
            <a:r>
              <a:rPr lang="en-US" sz="2800" dirty="0"/>
              <a:t>Stored value payment systems are similar in some respects to checking transfers—which also store funds—but do not involve writing a check. </a:t>
            </a:r>
          </a:p>
          <a:p>
            <a:pPr marL="0" indent="0">
              <a:buNone/>
            </a:pPr>
            <a:r>
              <a:rPr lang="en-US" sz="2800" dirty="0"/>
              <a:t>Examples include debit cards, gift certificates, prepaid cards, and smart cards</a:t>
            </a:r>
            <a:endParaRPr lang="en-US" sz="2800" b="1" dirty="0"/>
          </a:p>
        </p:txBody>
      </p:sp>
    </p:spTree>
    <p:extLst>
      <p:ext uri="{BB962C8B-B14F-4D97-AF65-F5344CB8AC3E}">
        <p14:creationId xmlns:p14="http://schemas.microsoft.com/office/powerpoint/2010/main" val="413241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TYPES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Accumulating Balance </a:t>
            </a:r>
          </a:p>
          <a:p>
            <a:pPr marL="0" indent="0">
              <a:buNone/>
            </a:pPr>
            <a:r>
              <a:rPr lang="en-US" sz="2800" dirty="0"/>
              <a:t>Accounts that accumulate expenditures and to which consumers make periodic payments are accumulating balance payment systems. Traditional examples include utility, phone, and American Express accounts, all of which accumulate balances, usually over a specified period (typically a month), and then are paid in full at the end of the period</a:t>
            </a:r>
            <a:endParaRPr lang="en-US" sz="2800" b="1" dirty="0"/>
          </a:p>
        </p:txBody>
      </p:sp>
    </p:spTree>
    <p:extLst>
      <p:ext uri="{BB962C8B-B14F-4D97-AF65-F5344CB8AC3E}">
        <p14:creationId xmlns:p14="http://schemas.microsoft.com/office/powerpoint/2010/main" val="410943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STAKEHOLDERS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The main stakeholders in payment systems are consumers, merchants, financial intermediaries, and government regulators. Each of these stakeholders has different preferences. </a:t>
            </a:r>
          </a:p>
          <a:p>
            <a:pPr marL="0" indent="0">
              <a:buNone/>
            </a:pPr>
            <a:r>
              <a:rPr lang="en-US" sz="2800" dirty="0"/>
              <a:t>Consumers are interested primarily in low-risk, low-cost, refutable (able to be repudiated or denied), convenient, and reliable payment mechanisms. Consumers have demonstrated they will not use new payment mechanisms unless they are equally or more beneficial to them than existing systems. In general, most consumers use cash, checks, and/or credit cards. </a:t>
            </a:r>
            <a:endParaRPr lang="en-US" sz="2800" b="1" dirty="0"/>
          </a:p>
        </p:txBody>
      </p:sp>
    </p:spTree>
    <p:extLst>
      <p:ext uri="{BB962C8B-B14F-4D97-AF65-F5344CB8AC3E}">
        <p14:creationId xmlns:p14="http://schemas.microsoft.com/office/powerpoint/2010/main" val="178536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STAKEHOLDERS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The specific payment system chosen will change depending on the transaction situation. For instance, cash may be preferred to keep certain transactions private and anonymous, but the same consumer may want a record of transaction for the purchase of a car</a:t>
            </a:r>
          </a:p>
          <a:p>
            <a:pPr marL="0" indent="0">
              <a:buNone/>
            </a:pPr>
            <a:endParaRPr lang="en-US" sz="2800" b="1" dirty="0"/>
          </a:p>
          <a:p>
            <a:pPr marL="0" indent="0">
              <a:buNone/>
            </a:pPr>
            <a:r>
              <a:rPr lang="en-US" sz="2800" dirty="0"/>
              <a:t>Merchants are interested primarily in low-risk, low-cost, irrefutable (i.e., final), secure, and reliable payment mechanisms. Merchants currently carry much of the risk of checking and credit card fraud, refutability of charges, and much of the hardware cost of verifying payments</a:t>
            </a:r>
            <a:endParaRPr lang="en-US" sz="2800" b="1" dirty="0"/>
          </a:p>
        </p:txBody>
      </p:sp>
    </p:spTree>
    <p:extLst>
      <p:ext uri="{BB962C8B-B14F-4D97-AF65-F5344CB8AC3E}">
        <p14:creationId xmlns:p14="http://schemas.microsoft.com/office/powerpoint/2010/main" val="72586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PAYMENT SYSTEMS - STAKEHOLDERS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Financial intermediaries, such as banks and credit card networks, are primarily interested in secure payment systems that transfer risks and costs to consumers and merchants, while maximizing transaction fees payable to themselves. The preferred payment mechanisms for financial intermediaries are checking transfers, debit cards, and credit cards</a:t>
            </a:r>
            <a:endParaRPr lang="en-US" sz="2800" b="1" dirty="0"/>
          </a:p>
          <a:p>
            <a:pPr marL="0" indent="0">
              <a:buNone/>
            </a:pPr>
            <a:r>
              <a:rPr lang="en-US" sz="2800" dirty="0"/>
              <a:t>Government regulators are interested in maintaining trust in the financial system. Regulators seek to protect against fraud and abuse in the use of payment systems; ensure that the interests of consumers and merchants are balanced against the interests of the financial intermediaries whom they regulate; and enforce information reporting laws</a:t>
            </a:r>
            <a:endParaRPr lang="en-US" sz="2800" b="1" dirty="0"/>
          </a:p>
        </p:txBody>
      </p:sp>
    </p:spTree>
    <p:extLst>
      <p:ext uri="{BB962C8B-B14F-4D97-AF65-F5344CB8AC3E}">
        <p14:creationId xmlns:p14="http://schemas.microsoft.com/office/powerpoint/2010/main" val="104085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dirty="0"/>
              <a:t>For the most part, existing payment mechanisms have been able to be adapted to the online environment, albeit with some significant limitations that have led to efforts to develop alternatives </a:t>
            </a:r>
          </a:p>
          <a:p>
            <a:pPr marL="0" indent="0">
              <a:buNone/>
            </a:pPr>
            <a:r>
              <a:rPr lang="en-US" sz="2800" dirty="0"/>
              <a:t>In addition, new types of purchasing relationships, such as between individuals online, and new technologies, such as the development of the mobile platform, have also created both a need and an opportunity for the development of new payment systems. In this section, we provide an overview of the major e-commerce payment systems in use today</a:t>
            </a:r>
            <a:endParaRPr lang="en-US" sz="2800" b="1" dirty="0"/>
          </a:p>
        </p:txBody>
      </p:sp>
    </p:spTree>
    <p:extLst>
      <p:ext uri="{BB962C8B-B14F-4D97-AF65-F5344CB8AC3E}">
        <p14:creationId xmlns:p14="http://schemas.microsoft.com/office/powerpoint/2010/main" val="181376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fontScale="90000"/>
          </a:bodyPr>
          <a:lstStyle/>
          <a:p>
            <a:r>
              <a:rPr lang="en-US" b="1" dirty="0"/>
              <a:t>INTERNET : KEY TECHNOLOGY CONCEPTS :</a:t>
            </a:r>
            <a:br>
              <a:rPr lang="en-US" b="1" dirty="0"/>
            </a:br>
            <a:r>
              <a:rPr lang="en-US" b="1" dirty="0"/>
              <a:t>THE INTERNET “CLOUD COMPUTING” MODEL: SOFTWARE AND</a:t>
            </a:r>
            <a:br>
              <a:rPr lang="en-US" b="1" dirty="0"/>
            </a:br>
            <a:r>
              <a:rPr lang="en-US" b="1" dirty="0"/>
              <a:t>HARDWARE AS A SERVICE</a:t>
            </a:r>
            <a:endParaRPr lang="en-US" dirty="0"/>
          </a:p>
        </p:txBody>
      </p:sp>
      <p:pic>
        <p:nvPicPr>
          <p:cNvPr id="2" name="Picture 1">
            <a:extLst>
              <a:ext uri="{FF2B5EF4-FFF2-40B4-BE49-F238E27FC236}">
                <a16:creationId xmlns:a16="http://schemas.microsoft.com/office/drawing/2014/main" id="{0597452C-74CD-4893-B6CB-3935574ED5FC}"/>
              </a:ext>
            </a:extLst>
          </p:cNvPr>
          <p:cNvPicPr>
            <a:picLocks noChangeAspect="1"/>
          </p:cNvPicPr>
          <p:nvPr/>
        </p:nvPicPr>
        <p:blipFill>
          <a:blip r:embed="rId2"/>
          <a:stretch>
            <a:fillRect/>
          </a:stretch>
        </p:blipFill>
        <p:spPr>
          <a:xfrm>
            <a:off x="2332383" y="1838395"/>
            <a:ext cx="7611011" cy="4906962"/>
          </a:xfrm>
          <a:prstGeom prst="rect">
            <a:avLst/>
          </a:prstGeom>
        </p:spPr>
      </p:pic>
    </p:spTree>
    <p:extLst>
      <p:ext uri="{BB962C8B-B14F-4D97-AF65-F5344CB8AC3E}">
        <p14:creationId xmlns:p14="http://schemas.microsoft.com/office/powerpoint/2010/main" val="22276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pic>
        <p:nvPicPr>
          <p:cNvPr id="2" name="Content Placeholder 1">
            <a:extLst>
              <a:ext uri="{FF2B5EF4-FFF2-40B4-BE49-F238E27FC236}">
                <a16:creationId xmlns:a16="http://schemas.microsoft.com/office/drawing/2014/main" id="{3976CDA9-0D6E-4356-A160-B3A4B1DC764D}"/>
              </a:ext>
            </a:extLst>
          </p:cNvPr>
          <p:cNvPicPr>
            <a:picLocks noGrp="1" noChangeAspect="1"/>
          </p:cNvPicPr>
          <p:nvPr>
            <p:ph idx="1"/>
          </p:nvPr>
        </p:nvPicPr>
        <p:blipFill>
          <a:blip r:embed="rId2"/>
          <a:stretch>
            <a:fillRect/>
          </a:stretch>
        </p:blipFill>
        <p:spPr>
          <a:xfrm>
            <a:off x="1285461" y="2054769"/>
            <a:ext cx="9698275" cy="4478553"/>
          </a:xfrm>
          <a:prstGeom prst="rect">
            <a:avLst/>
          </a:prstGeom>
        </p:spPr>
      </p:pic>
    </p:spTree>
    <p:extLst>
      <p:ext uri="{BB962C8B-B14F-4D97-AF65-F5344CB8AC3E}">
        <p14:creationId xmlns:p14="http://schemas.microsoft.com/office/powerpoint/2010/main" val="292792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pic>
        <p:nvPicPr>
          <p:cNvPr id="5" name="Picture 4">
            <a:extLst>
              <a:ext uri="{FF2B5EF4-FFF2-40B4-BE49-F238E27FC236}">
                <a16:creationId xmlns:a16="http://schemas.microsoft.com/office/drawing/2014/main" id="{CB86A447-3614-423F-B52F-341915551EA1}"/>
              </a:ext>
            </a:extLst>
          </p:cNvPr>
          <p:cNvPicPr>
            <a:picLocks noChangeAspect="1"/>
          </p:cNvPicPr>
          <p:nvPr/>
        </p:nvPicPr>
        <p:blipFill>
          <a:blip r:embed="rId2"/>
          <a:stretch>
            <a:fillRect/>
          </a:stretch>
        </p:blipFill>
        <p:spPr>
          <a:xfrm>
            <a:off x="3087757" y="1933336"/>
            <a:ext cx="6042991" cy="4814741"/>
          </a:xfrm>
          <a:prstGeom prst="rect">
            <a:avLst/>
          </a:prstGeom>
        </p:spPr>
      </p:pic>
    </p:spTree>
    <p:extLst>
      <p:ext uri="{BB962C8B-B14F-4D97-AF65-F5344CB8AC3E}">
        <p14:creationId xmlns:p14="http://schemas.microsoft.com/office/powerpoint/2010/main" val="7234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pic>
        <p:nvPicPr>
          <p:cNvPr id="2" name="Picture 1">
            <a:extLst>
              <a:ext uri="{FF2B5EF4-FFF2-40B4-BE49-F238E27FC236}">
                <a16:creationId xmlns:a16="http://schemas.microsoft.com/office/drawing/2014/main" id="{0A69F113-91C5-4862-AE45-6BE49E463CDE}"/>
              </a:ext>
            </a:extLst>
          </p:cNvPr>
          <p:cNvPicPr>
            <a:picLocks noChangeAspect="1"/>
          </p:cNvPicPr>
          <p:nvPr/>
        </p:nvPicPr>
        <p:blipFill>
          <a:blip r:embed="rId2"/>
          <a:stretch>
            <a:fillRect/>
          </a:stretch>
        </p:blipFill>
        <p:spPr>
          <a:xfrm>
            <a:off x="2941983" y="1859874"/>
            <a:ext cx="6429291" cy="4832474"/>
          </a:xfrm>
          <a:prstGeom prst="rect">
            <a:avLst/>
          </a:prstGeom>
        </p:spPr>
      </p:pic>
    </p:spTree>
    <p:extLst>
      <p:ext uri="{BB962C8B-B14F-4D97-AF65-F5344CB8AC3E}">
        <p14:creationId xmlns:p14="http://schemas.microsoft.com/office/powerpoint/2010/main" val="40723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 - </a:t>
            </a:r>
            <a:r>
              <a:rPr lang="en-US" sz="2700" b="1" dirty="0"/>
              <a:t>ONLINE CREDIT CARD TRANSACTIONS</a:t>
            </a:r>
            <a:br>
              <a:rPr lang="en-US" sz="3200" b="1" dirty="0"/>
            </a:br>
            <a:endParaRPr lang="en-US" sz="3200" b="1" dirty="0"/>
          </a:p>
        </p:txBody>
      </p:sp>
      <p:pic>
        <p:nvPicPr>
          <p:cNvPr id="2" name="Picture 1">
            <a:extLst>
              <a:ext uri="{FF2B5EF4-FFF2-40B4-BE49-F238E27FC236}">
                <a16:creationId xmlns:a16="http://schemas.microsoft.com/office/drawing/2014/main" id="{CACD7B93-262B-4236-B4B2-B87A0126BB0E}"/>
              </a:ext>
            </a:extLst>
          </p:cNvPr>
          <p:cNvPicPr>
            <a:picLocks noChangeAspect="1"/>
          </p:cNvPicPr>
          <p:nvPr/>
        </p:nvPicPr>
        <p:blipFill>
          <a:blip r:embed="rId2"/>
          <a:stretch>
            <a:fillRect/>
          </a:stretch>
        </p:blipFill>
        <p:spPr>
          <a:xfrm>
            <a:off x="3423617" y="1908106"/>
            <a:ext cx="5848350" cy="4791075"/>
          </a:xfrm>
          <a:prstGeom prst="rect">
            <a:avLst/>
          </a:prstGeom>
        </p:spPr>
      </p:pic>
    </p:spTree>
    <p:extLst>
      <p:ext uri="{BB962C8B-B14F-4D97-AF65-F5344CB8AC3E}">
        <p14:creationId xmlns:p14="http://schemas.microsoft.com/office/powerpoint/2010/main" val="15958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251097" cy="4644885"/>
          </a:xfrm>
        </p:spPr>
        <p:txBody>
          <a:bodyPr>
            <a:noAutofit/>
          </a:bodyPr>
          <a:lstStyle/>
          <a:p>
            <a:pPr marL="0" indent="0">
              <a:buNone/>
            </a:pPr>
            <a:r>
              <a:rPr lang="en-US" sz="2800" b="1" dirty="0"/>
              <a:t>Limitations of Online Credit Card Payment Systems</a:t>
            </a:r>
          </a:p>
          <a:p>
            <a:pPr marL="0" indent="0">
              <a:buNone/>
            </a:pPr>
            <a:r>
              <a:rPr lang="en-US" sz="2800" dirty="0"/>
              <a:t>The administrative costs of setting up an online credit card system and becoming authorized to accept credit cards are high. Transaction costs for merchants also are significant—roughly 3.5% of the purchase plus a transaction fee of 20–30 cents per transaction, plus other setup fees. </a:t>
            </a:r>
          </a:p>
          <a:p>
            <a:pPr marL="0" indent="0">
              <a:buNone/>
            </a:pPr>
            <a:r>
              <a:rPr lang="en-US" sz="2800" dirty="0"/>
              <a:t>Credit cards are not very democratic, even though they seem ubiquitous. Millions of young adults do not have credit cards, along with almost 100 million other adult Americans who cannot afford cards or who are considered poor risks because of low incomes</a:t>
            </a:r>
            <a:endParaRPr lang="en-US" sz="2800" b="1" dirty="0"/>
          </a:p>
        </p:txBody>
      </p:sp>
    </p:spTree>
    <p:extLst>
      <p:ext uri="{BB962C8B-B14F-4D97-AF65-F5344CB8AC3E}">
        <p14:creationId xmlns:p14="http://schemas.microsoft.com/office/powerpoint/2010/main" val="164335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b="1" dirty="0"/>
              <a:t>Alternative Online Payment Systems</a:t>
            </a:r>
          </a:p>
          <a:p>
            <a:pPr marL="0" indent="0">
              <a:buNone/>
            </a:pPr>
            <a:r>
              <a:rPr lang="en-US" sz="2600" dirty="0"/>
              <a:t>The limitations of the online credit card system have opened the way for the development of a number of alternative online payment systems. Chief among them is PayPal. PayPal (purchased by eBay in 2002) enables individuals and businesses with e-mail accounts to make and receive payments up to a specified limit. </a:t>
            </a:r>
          </a:p>
          <a:p>
            <a:pPr marL="0" indent="0">
              <a:buNone/>
            </a:pPr>
            <a:r>
              <a:rPr lang="en-US" sz="2600" dirty="0" err="1"/>
              <a:t>Paypal</a:t>
            </a:r>
            <a:r>
              <a:rPr lang="en-US" sz="2600" dirty="0"/>
              <a:t> is an example of an online stored value payment system, which permits consumers to make instant, online payments to merchants and other individuals based on value stored in an online account. In 2012, PayPal processed $145 billion in payments ($48 billion of which were generated on eBay, and $97 billion elsewhere on the Web), and had 132 million active registered users</a:t>
            </a:r>
            <a:endParaRPr lang="en-US" sz="2600" b="1" dirty="0"/>
          </a:p>
        </p:txBody>
      </p:sp>
    </p:spTree>
    <p:extLst>
      <p:ext uri="{BB962C8B-B14F-4D97-AF65-F5344CB8AC3E}">
        <p14:creationId xmlns:p14="http://schemas.microsoft.com/office/powerpoint/2010/main" val="18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b="1" dirty="0"/>
              <a:t>Mobile Payment Systems: Your Smartphone Wallet</a:t>
            </a:r>
          </a:p>
          <a:p>
            <a:pPr marL="0" indent="0">
              <a:buNone/>
            </a:pPr>
            <a:r>
              <a:rPr lang="en-US" sz="2600" dirty="0"/>
              <a:t>The use of mobile devices as payment mechanisms is already well established in Europe, Japan, and South Korea and is now exploding in the United States, where the infrastructure to support mobile payment is finally being put in place. Mobile retail payments in the United States </a:t>
            </a:r>
            <a:r>
              <a:rPr lang="en-US" sz="2600" dirty="0" err="1"/>
              <a:t>totalled</a:t>
            </a:r>
            <a:r>
              <a:rPr lang="en-US" sz="2600" dirty="0"/>
              <a:t> over $20 billion in 2012 (Javelin Strategy &amp; Research, 2012). </a:t>
            </a:r>
          </a:p>
          <a:p>
            <a:pPr marL="0" indent="0">
              <a:buNone/>
            </a:pPr>
            <a:r>
              <a:rPr lang="en-US" sz="2600" b="1" dirty="0"/>
              <a:t>Near field communication </a:t>
            </a:r>
            <a:r>
              <a:rPr lang="en-US" sz="2600" dirty="0"/>
              <a:t>(NFC) is one of the enabling technologies for mobile payment systems. Near field communication (NFC) is a set of short-range wireless technologies used to share information among devices within about 2 inches of each other (50 mm). NFC devices are either powered or passive</a:t>
            </a:r>
            <a:endParaRPr lang="en-US" sz="2600" b="1" dirty="0"/>
          </a:p>
        </p:txBody>
      </p:sp>
    </p:spTree>
    <p:extLst>
      <p:ext uri="{BB962C8B-B14F-4D97-AF65-F5344CB8AC3E}">
        <p14:creationId xmlns:p14="http://schemas.microsoft.com/office/powerpoint/2010/main" val="14856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fontScale="90000"/>
          </a:bodyPr>
          <a:lstStyle/>
          <a:p>
            <a:br>
              <a:rPr lang="en-US" sz="3200" b="1" dirty="0"/>
            </a:br>
            <a:r>
              <a:rPr lang="en-US" sz="3200" b="1" dirty="0"/>
              <a:t>E-COMMERCE PAYMENT SYSTEMS</a:t>
            </a:r>
            <a:br>
              <a:rPr lang="en-US" sz="3200" b="1" dirty="0"/>
            </a:br>
            <a:endParaRPr lang="en-US" sz="3200" b="1" dirty="0"/>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b="1" dirty="0"/>
              <a:t>DIGITAL CASH AND VIRTUAL CURRENCIES</a:t>
            </a:r>
          </a:p>
          <a:p>
            <a:pPr marL="0" indent="0">
              <a:buNone/>
            </a:pPr>
            <a:r>
              <a:rPr lang="en-US" sz="2600" dirty="0"/>
              <a:t>Although the terms digital cash and virtual currencies are often used synonymously, they actually refer to two separate types of alternative payment systems. </a:t>
            </a:r>
            <a:r>
              <a:rPr lang="en-US" sz="2600" b="1" dirty="0"/>
              <a:t>Digital cash</a:t>
            </a:r>
            <a:r>
              <a:rPr lang="en-US" sz="2600" dirty="0"/>
              <a:t> typically is based on an algorithm that generates unique authenticated tokens representing cash value that can be used “in the real world.” </a:t>
            </a:r>
          </a:p>
          <a:p>
            <a:pPr marL="0" indent="0">
              <a:buNone/>
            </a:pPr>
            <a:r>
              <a:rPr lang="en-US" sz="2600" dirty="0"/>
              <a:t>Examples of digital cash include Bitcoin and </a:t>
            </a:r>
            <a:r>
              <a:rPr lang="en-US" sz="2600" dirty="0" err="1"/>
              <a:t>Ukash</a:t>
            </a:r>
            <a:r>
              <a:rPr lang="en-US" sz="2600" dirty="0"/>
              <a:t>. Bitcoins are encrypted numbers (sometimes referred to as cryptocurrency) that are generated by a complex algorithm using a peer-to-peer network in a process referred to as “mining,” that requires extensive computing power. Like real currency, Bitcoins have a fluctuating value tied to open-market trading</a:t>
            </a:r>
            <a:endParaRPr lang="en-US" sz="2600" b="1" dirty="0"/>
          </a:p>
        </p:txBody>
      </p:sp>
    </p:spTree>
    <p:extLst>
      <p:ext uri="{BB962C8B-B14F-4D97-AF65-F5344CB8AC3E}">
        <p14:creationId xmlns:p14="http://schemas.microsoft.com/office/powerpoint/2010/main" val="211782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ELECTRONIC BILLING PRESENTMENT AND PAYMENT</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b="1" dirty="0"/>
              <a:t>Electronic billing presentment and payment (EBPP)</a:t>
            </a:r>
            <a:r>
              <a:rPr lang="en-US" sz="2800" dirty="0"/>
              <a:t> systems are systems that enable the online delivery and payment of monthly bills. EBPP services allow consumers to view bills electronically and pay them through electronic funds transfers from bank or credit card accounts. More and more companies are choosing to issue statements and bills electronically, rather than mailing out paper versions. </a:t>
            </a:r>
          </a:p>
          <a:p>
            <a:pPr marL="0" indent="0">
              <a:buNone/>
            </a:pPr>
            <a:r>
              <a:rPr lang="en-US" sz="2800" dirty="0"/>
              <a:t>But even those businesses that do mail paper bills are increasingly offering online bill payment as an option to customers, allowing them to immediately transfer funds from a bank or credit card account to pay a bill somewhere else</a:t>
            </a:r>
            <a:endParaRPr lang="en-US" sz="2600" b="1" dirty="0"/>
          </a:p>
        </p:txBody>
      </p:sp>
    </p:spTree>
    <p:extLst>
      <p:ext uri="{BB962C8B-B14F-4D97-AF65-F5344CB8AC3E}">
        <p14:creationId xmlns:p14="http://schemas.microsoft.com/office/powerpoint/2010/main" val="322432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EBPP BUSINESS MODELS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dirty="0"/>
              <a:t>There are two main competing business models in the EBPP marketspace: biller-direct and consolidator. </a:t>
            </a:r>
          </a:p>
          <a:p>
            <a:pPr marL="0" indent="0">
              <a:buNone/>
            </a:pPr>
            <a:r>
              <a:rPr lang="en-US" sz="2800" dirty="0"/>
              <a:t>The </a:t>
            </a:r>
            <a:r>
              <a:rPr lang="en-US" sz="2800" b="1" dirty="0"/>
              <a:t>biller-direct</a:t>
            </a:r>
            <a:r>
              <a:rPr lang="en-US" sz="2800" dirty="0"/>
              <a:t> system was originally created by utility companies that send millions of bills each month. Their purpose is to make it easier for their customers to pay their utility bills routinely online. Today, telephone and credit card companies also frequently offer this service, as well as a number of individual stores. Companies implementing a biller-direct system can either develop their own system in-house (usually only an option for the very largest companies), install a system acquired from a third-party EBPP software vendor, use a third-party EBPP service bureau </a:t>
            </a:r>
            <a:endParaRPr lang="en-US" sz="2600" b="1" dirty="0"/>
          </a:p>
        </p:txBody>
      </p:sp>
    </p:spTree>
    <p:extLst>
      <p:ext uri="{BB962C8B-B14F-4D97-AF65-F5344CB8AC3E}">
        <p14:creationId xmlns:p14="http://schemas.microsoft.com/office/powerpoint/2010/main" val="21644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72279" y="466343"/>
            <a:ext cx="11767930" cy="1309448"/>
          </a:xfrm>
        </p:spPr>
        <p:txBody>
          <a:bodyPr>
            <a:normAutofit/>
          </a:bodyPr>
          <a:lstStyle/>
          <a:p>
            <a:r>
              <a:rPr lang="en-US" sz="2800" b="1" dirty="0"/>
              <a:t>   INTERNET : KEY TECHNOLOGY CONCEPTS : NEW CLIENT: MOBILE PLATFORM</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000" dirty="0"/>
              <a:t>There’s a new client in town. In a few years, the primary means of accessing worldwide will be through highly portable smartphones and tablet computers, and not traditional desktop or laptop PCs. This means that the primary platform for e-commerce products and services will also change to a mobile platform</a:t>
            </a:r>
          </a:p>
          <a:p>
            <a:pPr marL="0" indent="0">
              <a:buNone/>
            </a:pPr>
            <a:endParaRPr lang="en-US" sz="2000" dirty="0"/>
          </a:p>
          <a:p>
            <a:pPr marL="0" indent="0">
              <a:buNone/>
            </a:pPr>
            <a:r>
              <a:rPr lang="en-US" sz="2000" dirty="0"/>
              <a:t>The change in hardware has reached a tipping point. The form factor of PCs has changed from desktops to laptops and tablet computers such as the iPad</a:t>
            </a:r>
          </a:p>
          <a:p>
            <a:pPr marL="0" indent="0">
              <a:buNone/>
            </a:pPr>
            <a:r>
              <a:rPr lang="en-US" sz="2000" dirty="0"/>
              <a:t>Tablets are lighter, do not require a complex operating system, and rely on the Internet cloud to provide processing and storage.</a:t>
            </a:r>
          </a:p>
        </p:txBody>
      </p:sp>
    </p:spTree>
    <p:extLst>
      <p:ext uri="{BB962C8B-B14F-4D97-AF65-F5344CB8AC3E}">
        <p14:creationId xmlns:p14="http://schemas.microsoft.com/office/powerpoint/2010/main" val="245148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EBPP BUSINESS MODELS</a:t>
            </a:r>
          </a:p>
        </p:txBody>
      </p:sp>
      <p:sp>
        <p:nvSpPr>
          <p:cNvPr id="4" name="Content Placeholder 3">
            <a:extLst>
              <a:ext uri="{FF2B5EF4-FFF2-40B4-BE49-F238E27FC236}">
                <a16:creationId xmlns:a16="http://schemas.microsoft.com/office/drawing/2014/main" id="{A4F54189-5A66-43B3-8828-2A5F3CB854EC}"/>
              </a:ext>
            </a:extLst>
          </p:cNvPr>
          <p:cNvSpPr>
            <a:spLocks noGrp="1"/>
          </p:cNvSpPr>
          <p:nvPr>
            <p:ph idx="1"/>
          </p:nvPr>
        </p:nvSpPr>
        <p:spPr>
          <a:xfrm>
            <a:off x="530085" y="1981202"/>
            <a:ext cx="11105324" cy="4671389"/>
          </a:xfrm>
        </p:spPr>
        <p:txBody>
          <a:bodyPr>
            <a:noAutofit/>
          </a:bodyPr>
          <a:lstStyle/>
          <a:p>
            <a:pPr marL="0" indent="0">
              <a:buNone/>
            </a:pPr>
            <a:r>
              <a:rPr lang="en-US" sz="2800" dirty="0"/>
              <a:t>In the </a:t>
            </a:r>
            <a:r>
              <a:rPr lang="en-US" sz="2800" b="1" dirty="0"/>
              <a:t>consolidator model</a:t>
            </a:r>
            <a:r>
              <a:rPr lang="en-US" sz="2800" dirty="0"/>
              <a:t>, a third party, such as a financial institution or a focused portal such as Intuit’s Paytrust.com, Fiserv’s </a:t>
            </a:r>
            <a:r>
              <a:rPr lang="en-US" sz="2800" dirty="0" err="1"/>
              <a:t>MyCheckFree</a:t>
            </a:r>
            <a:r>
              <a:rPr lang="en-US" sz="2800" dirty="0"/>
              <a:t>, </a:t>
            </a:r>
            <a:r>
              <a:rPr lang="en-US" sz="2800" dirty="0" err="1"/>
              <a:t>Pageonce</a:t>
            </a:r>
            <a:r>
              <a:rPr lang="en-US" sz="2800" dirty="0"/>
              <a:t>, and others, aggregates all bills for consumers and ideally permits one-stop bill payment (pay anyone). Currently, financial institutions have been more successful than portals in attracting online bill payers. The consolidator model faces several challenges. For billers, using the consolidator model means an increased time lag between billing and payment, and also inserts an intermediary between the company and its customer.</a:t>
            </a:r>
            <a:endParaRPr lang="en-US" sz="2600" b="1" dirty="0"/>
          </a:p>
        </p:txBody>
      </p:sp>
    </p:spTree>
    <p:extLst>
      <p:ext uri="{BB962C8B-B14F-4D97-AF65-F5344CB8AC3E}">
        <p14:creationId xmlns:p14="http://schemas.microsoft.com/office/powerpoint/2010/main" val="16123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3200" b="1" dirty="0"/>
              <a:t>EBPP BUSINESS MODELS</a:t>
            </a:r>
          </a:p>
        </p:txBody>
      </p:sp>
      <p:pic>
        <p:nvPicPr>
          <p:cNvPr id="2" name="Content Placeholder 1">
            <a:extLst>
              <a:ext uri="{FF2B5EF4-FFF2-40B4-BE49-F238E27FC236}">
                <a16:creationId xmlns:a16="http://schemas.microsoft.com/office/drawing/2014/main" id="{E5EF1D9A-A392-4AEB-9421-1157943CF831}"/>
              </a:ext>
            </a:extLst>
          </p:cNvPr>
          <p:cNvPicPr>
            <a:picLocks noGrp="1" noChangeAspect="1"/>
          </p:cNvPicPr>
          <p:nvPr>
            <p:ph idx="1"/>
          </p:nvPr>
        </p:nvPicPr>
        <p:blipFill>
          <a:blip r:embed="rId2"/>
          <a:stretch>
            <a:fillRect/>
          </a:stretch>
        </p:blipFill>
        <p:spPr>
          <a:xfrm>
            <a:off x="2849217" y="1942593"/>
            <a:ext cx="6413166" cy="4709997"/>
          </a:xfrm>
          <a:prstGeom prst="rect">
            <a:avLst/>
          </a:prstGeom>
        </p:spPr>
      </p:pic>
    </p:spTree>
    <p:extLst>
      <p:ext uri="{BB962C8B-B14F-4D97-AF65-F5344CB8AC3E}">
        <p14:creationId xmlns:p14="http://schemas.microsoft.com/office/powerpoint/2010/main" val="300710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85322" y="658347"/>
            <a:ext cx="7248939" cy="3476331"/>
          </a:xfrm>
        </p:spPr>
        <p:txBody>
          <a:bodyPr/>
          <a:lstStyle/>
          <a:p>
            <a:r>
              <a:rPr lang="en-US" dirty="0"/>
              <a:t>TECHNOLOGY INFRASTRUCTURE FOR E-COMMERCE</a:t>
            </a:r>
          </a:p>
        </p:txBody>
      </p:sp>
      <p:sp>
        <p:nvSpPr>
          <p:cNvPr id="14" name="Text Placeholder 2"/>
          <p:cNvSpPr>
            <a:spLocks noGrp="1"/>
          </p:cNvSpPr>
          <p:nvPr>
            <p:ph type="body" idx="1"/>
          </p:nvPr>
        </p:nvSpPr>
        <p:spPr/>
        <p:txBody>
          <a:bodyPr/>
          <a:lstStyle/>
          <a:p>
            <a:r>
              <a:rPr lang="en-US" dirty="0"/>
              <a:t>UNIT II</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 y="466343"/>
            <a:ext cx="11993216" cy="1335953"/>
          </a:xfrm>
        </p:spPr>
        <p:txBody>
          <a:bodyPr>
            <a:normAutofit/>
          </a:bodyPr>
          <a:lstStyle/>
          <a:p>
            <a:r>
              <a:rPr lang="en-US" sz="2800" b="1" dirty="0"/>
              <a:t>     INTERNET : KEY TECHNOLOGY CONCEPTS : NEW CLIENT: MOBILE PLATFORM</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Smartphones are a disruptive technology that radically alters the personal computing and e-commerce landscape</a:t>
            </a:r>
          </a:p>
          <a:p>
            <a:pPr marL="0" indent="0">
              <a:buNone/>
            </a:pPr>
            <a:r>
              <a:rPr lang="en-US" sz="2400" dirty="0"/>
              <a:t> Smartphones involve a major shift in computer processors and software that is disrupting the 40-year dual monopolies established by Intel and Microsoft, whose chips, operating systems, and software applications have dominated the PC market since 1982</a:t>
            </a:r>
          </a:p>
          <a:p>
            <a:pPr marL="0" indent="0">
              <a:buNone/>
            </a:pPr>
            <a:r>
              <a:rPr lang="en-US" sz="2400" b="1" dirty="0"/>
              <a:t>The mobile platform has profound implications for e-commerce because it influences how, where, and when consumers shop and buy</a:t>
            </a:r>
          </a:p>
        </p:txBody>
      </p:sp>
    </p:spTree>
    <p:extLst>
      <p:ext uri="{BB962C8B-B14F-4D97-AF65-F5344CB8AC3E}">
        <p14:creationId xmlns:p14="http://schemas.microsoft.com/office/powerpoint/2010/main" val="30347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 KEY TECHNOLOGY CONCEPTS : </a:t>
            </a:r>
            <a:br>
              <a:rPr lang="en-US" sz="2800" b="1" dirty="0"/>
            </a:br>
            <a:r>
              <a:rPr lang="en-US" sz="2800" b="1" dirty="0"/>
              <a:t> OTHER INTERNET PROTOCOLS AND UTILITY PROGRAMS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There are many other Internet protocols and utility programs that provide services to users in the form of Internet applications that run on Internet clients and servers. They are not owned by any organization, but they are services that have been developed over many years and made available to all Internet users</a:t>
            </a:r>
          </a:p>
          <a:p>
            <a:pPr marL="0" indent="0">
              <a:buNone/>
            </a:pPr>
            <a:endParaRPr lang="en-US" sz="2400" b="1" dirty="0"/>
          </a:p>
          <a:p>
            <a:pPr marL="0" indent="0">
              <a:buNone/>
            </a:pPr>
            <a:r>
              <a:rPr lang="en-US" sz="2400" b="1" dirty="0" err="1"/>
              <a:t>HyperText</a:t>
            </a:r>
            <a:r>
              <a:rPr lang="en-US" sz="2400" b="1" dirty="0"/>
              <a:t> Transfer Protocol (HTTP) </a:t>
            </a:r>
            <a:r>
              <a:rPr lang="en-US" sz="2400" dirty="0"/>
              <a:t>is the Internet protocol used to transfer Web pages. HTTP was developed by the World Wide Web Consortium (W3C) and the Internet Engineering Task Force (IETF). HTTP runs in the Application Layer of the TCP/IP model</a:t>
            </a:r>
          </a:p>
        </p:txBody>
      </p:sp>
    </p:spTree>
    <p:extLst>
      <p:ext uri="{BB962C8B-B14F-4D97-AF65-F5344CB8AC3E}">
        <p14:creationId xmlns:p14="http://schemas.microsoft.com/office/powerpoint/2010/main" val="32751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 KEY TECHNOLOGY CONCEPTS : </a:t>
            </a:r>
            <a:br>
              <a:rPr lang="en-US" sz="2800" b="1" dirty="0"/>
            </a:br>
            <a:r>
              <a:rPr lang="en-US" sz="2800" b="1" dirty="0"/>
              <a:t> OTHER INTERNET PROTOCOLS AND UTILITY PROGRAMS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Simple Mail Transfer Protocol </a:t>
            </a:r>
            <a:r>
              <a:rPr lang="en-US" sz="2400" dirty="0"/>
              <a:t>(SMTP) is the Internet protocol used to send e-mail to a server. SMTP is a relatively simple, text-based protocol that was developed in the early 1980s. SMTP handles only the sending of e-mail. To retrieve e-mail from a server, the client computer uses either </a:t>
            </a:r>
            <a:r>
              <a:rPr lang="en-US" sz="2400" b="1" dirty="0"/>
              <a:t>Post Office Protocol 3</a:t>
            </a:r>
            <a:r>
              <a:rPr lang="en-US" sz="2400" dirty="0"/>
              <a:t> (POP3) or </a:t>
            </a:r>
            <a:r>
              <a:rPr lang="en-US" sz="2400" b="1" dirty="0"/>
              <a:t>Internet Message Access Protocol </a:t>
            </a:r>
            <a:r>
              <a:rPr lang="en-US" sz="2400" dirty="0"/>
              <a:t>(IMAP). </a:t>
            </a:r>
          </a:p>
          <a:p>
            <a:pPr marL="0" indent="0">
              <a:buNone/>
            </a:pPr>
            <a:r>
              <a:rPr lang="en-US" sz="2400" b="1" dirty="0"/>
              <a:t>File Transfer Protocol (FTP) </a:t>
            </a:r>
            <a:r>
              <a:rPr lang="en-US" sz="2400" dirty="0"/>
              <a:t>is one of the original Internet services. FTP runs in TCP/IP’s Application Layer and permits users to transfer files from a server to their client computer, and vice versa</a:t>
            </a:r>
          </a:p>
          <a:p>
            <a:pPr marL="0" indent="0">
              <a:buNone/>
            </a:pPr>
            <a:r>
              <a:rPr lang="en-US" sz="2400" b="1" dirty="0"/>
              <a:t>Telnet</a:t>
            </a:r>
            <a:r>
              <a:rPr lang="en-US" sz="2400" dirty="0"/>
              <a:t> is a network protocol that also runs in TCP/IP’s Application Layer and is used to allow remote login on another computer</a:t>
            </a:r>
          </a:p>
        </p:txBody>
      </p:sp>
    </p:spTree>
    <p:extLst>
      <p:ext uri="{BB962C8B-B14F-4D97-AF65-F5344CB8AC3E}">
        <p14:creationId xmlns:p14="http://schemas.microsoft.com/office/powerpoint/2010/main" val="419358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 KEY TECHNOLOGY CONCEPTS : </a:t>
            </a:r>
            <a:br>
              <a:rPr lang="en-US" sz="2800" b="1" dirty="0"/>
            </a:br>
            <a:r>
              <a:rPr lang="en-US" sz="2800" b="1" dirty="0"/>
              <a:t> OTHER INTERNET PROTOCOLS AND UTILITY PROGRAMS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Secure Sockets Layer (SSL)/Transport Layer Security (TLS) </a:t>
            </a:r>
            <a:r>
              <a:rPr lang="en-US" sz="2400" dirty="0"/>
              <a:t>are protocols that operate between the Transport and Application Layers of TCP/IP and secure communications between the client and the server. SSL/TLS helps secure e-commerce communications and payments through a variety of techniques, such as message encryption and digital signatures </a:t>
            </a:r>
          </a:p>
          <a:p>
            <a:pPr marL="0" indent="0">
              <a:buNone/>
            </a:pPr>
            <a:r>
              <a:rPr lang="en-US" sz="2400" b="1" dirty="0"/>
              <a:t>File Transfer Protocol (FTP) </a:t>
            </a:r>
            <a:r>
              <a:rPr lang="en-US" sz="2400" dirty="0"/>
              <a:t>is one of the original Internet services. FTP runs in TCP/IP’s Application Layer and permits users to transfer files from a server to their client computer, and vice versa</a:t>
            </a:r>
          </a:p>
          <a:p>
            <a:pPr marL="0" indent="0">
              <a:buNone/>
            </a:pPr>
            <a:r>
              <a:rPr lang="en-US" sz="2400" b="1" dirty="0"/>
              <a:t>Telnet</a:t>
            </a:r>
            <a:r>
              <a:rPr lang="en-US" sz="2400" dirty="0"/>
              <a:t> is a network protocol that also runs in TCP/IP’s Application Layer and is used to allow remote login on another computer</a:t>
            </a:r>
          </a:p>
        </p:txBody>
      </p:sp>
    </p:spTree>
    <p:extLst>
      <p:ext uri="{BB962C8B-B14F-4D97-AF65-F5344CB8AC3E}">
        <p14:creationId xmlns:p14="http://schemas.microsoft.com/office/powerpoint/2010/main" val="49650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TODAY</a:t>
            </a:r>
            <a:endParaRPr lang="en-US" sz="2800" dirty="0"/>
          </a:p>
        </p:txBody>
      </p:sp>
      <p:pic>
        <p:nvPicPr>
          <p:cNvPr id="2" name="Picture 1">
            <a:extLst>
              <a:ext uri="{FF2B5EF4-FFF2-40B4-BE49-F238E27FC236}">
                <a16:creationId xmlns:a16="http://schemas.microsoft.com/office/drawing/2014/main" id="{DA789DE3-8577-4B4D-B7A1-004DEEF18E14}"/>
              </a:ext>
            </a:extLst>
          </p:cNvPr>
          <p:cNvPicPr>
            <a:picLocks noChangeAspect="1"/>
          </p:cNvPicPr>
          <p:nvPr/>
        </p:nvPicPr>
        <p:blipFill>
          <a:blip r:embed="rId2"/>
          <a:stretch>
            <a:fillRect/>
          </a:stretch>
        </p:blipFill>
        <p:spPr>
          <a:xfrm>
            <a:off x="3814011" y="1835774"/>
            <a:ext cx="4343148" cy="4923968"/>
          </a:xfrm>
          <a:prstGeom prst="rect">
            <a:avLst/>
          </a:prstGeom>
        </p:spPr>
      </p:pic>
    </p:spTree>
    <p:extLst>
      <p:ext uri="{BB962C8B-B14F-4D97-AF65-F5344CB8AC3E}">
        <p14:creationId xmlns:p14="http://schemas.microsoft.com/office/powerpoint/2010/main" val="37460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TODAY</a:t>
            </a:r>
            <a:endParaRPr lang="en-US" sz="2800" dirty="0"/>
          </a:p>
        </p:txBody>
      </p:sp>
      <p:pic>
        <p:nvPicPr>
          <p:cNvPr id="3" name="Picture 2">
            <a:extLst>
              <a:ext uri="{FF2B5EF4-FFF2-40B4-BE49-F238E27FC236}">
                <a16:creationId xmlns:a16="http://schemas.microsoft.com/office/drawing/2014/main" id="{D7490E3B-79F4-491D-AA00-B345957E8569}"/>
              </a:ext>
            </a:extLst>
          </p:cNvPr>
          <p:cNvPicPr>
            <a:picLocks noChangeAspect="1"/>
          </p:cNvPicPr>
          <p:nvPr/>
        </p:nvPicPr>
        <p:blipFill>
          <a:blip r:embed="rId2"/>
          <a:stretch>
            <a:fillRect/>
          </a:stretch>
        </p:blipFill>
        <p:spPr>
          <a:xfrm>
            <a:off x="6542009" y="1924308"/>
            <a:ext cx="5524824" cy="4846931"/>
          </a:xfrm>
          <a:prstGeom prst="rect">
            <a:avLst/>
          </a:prstGeom>
        </p:spPr>
      </p:pic>
      <p:sp>
        <p:nvSpPr>
          <p:cNvPr id="4" name="Rectangle 3">
            <a:extLst>
              <a:ext uri="{FF2B5EF4-FFF2-40B4-BE49-F238E27FC236}">
                <a16:creationId xmlns:a16="http://schemas.microsoft.com/office/drawing/2014/main" id="{B1C10D82-C907-4124-BA09-4C887D94C7D1}"/>
              </a:ext>
            </a:extLst>
          </p:cNvPr>
          <p:cNvSpPr/>
          <p:nvPr/>
        </p:nvSpPr>
        <p:spPr>
          <a:xfrm>
            <a:off x="232610" y="2010962"/>
            <a:ext cx="6096000" cy="646331"/>
          </a:xfrm>
          <a:prstGeom prst="rect">
            <a:avLst/>
          </a:prstGeom>
        </p:spPr>
        <p:txBody>
          <a:bodyPr>
            <a:spAutoFit/>
          </a:bodyPr>
          <a:lstStyle/>
          <a:p>
            <a:r>
              <a:rPr lang="en-US" b="1" dirty="0"/>
              <a:t>Backbone</a:t>
            </a:r>
            <a:r>
              <a:rPr lang="en-US" dirty="0"/>
              <a:t> high-bandwidth fiber-optic cable that transports data across the Internet</a:t>
            </a:r>
          </a:p>
        </p:txBody>
      </p:sp>
      <p:sp>
        <p:nvSpPr>
          <p:cNvPr id="5" name="Rectangle 4">
            <a:extLst>
              <a:ext uri="{FF2B5EF4-FFF2-40B4-BE49-F238E27FC236}">
                <a16:creationId xmlns:a16="http://schemas.microsoft.com/office/drawing/2014/main" id="{809BB3AC-B6F7-4130-9F5D-03C5C8E7FFDA}"/>
              </a:ext>
            </a:extLst>
          </p:cNvPr>
          <p:cNvSpPr/>
          <p:nvPr/>
        </p:nvSpPr>
        <p:spPr>
          <a:xfrm>
            <a:off x="232610" y="2865959"/>
            <a:ext cx="6096000" cy="1754326"/>
          </a:xfrm>
          <a:prstGeom prst="rect">
            <a:avLst/>
          </a:prstGeom>
        </p:spPr>
        <p:txBody>
          <a:bodyPr>
            <a:spAutoFit/>
          </a:bodyPr>
          <a:lstStyle/>
          <a:p>
            <a:r>
              <a:rPr lang="en-US" b="1" dirty="0"/>
              <a:t>Internet exchange Point </a:t>
            </a:r>
            <a:r>
              <a:rPr lang="en-US" dirty="0"/>
              <a:t>(</a:t>
            </a:r>
            <a:r>
              <a:rPr lang="en-US" dirty="0" err="1"/>
              <a:t>ixP</a:t>
            </a:r>
            <a:r>
              <a:rPr lang="en-US" dirty="0"/>
              <a:t>) hub where the backbone intersects with local and regional networks and where backbone owners connect with one another</a:t>
            </a:r>
          </a:p>
          <a:p>
            <a:endParaRPr lang="en-US" dirty="0"/>
          </a:p>
          <a:p>
            <a:r>
              <a:rPr lang="en-US" dirty="0"/>
              <a:t>	Network Access Points (NAPs) </a:t>
            </a:r>
          </a:p>
          <a:p>
            <a:r>
              <a:rPr lang="en-US" dirty="0"/>
              <a:t>	Metropolitan Area Exchanges (MAEs)</a:t>
            </a:r>
          </a:p>
        </p:txBody>
      </p:sp>
      <p:sp>
        <p:nvSpPr>
          <p:cNvPr id="6" name="Rectangle 5">
            <a:extLst>
              <a:ext uri="{FF2B5EF4-FFF2-40B4-BE49-F238E27FC236}">
                <a16:creationId xmlns:a16="http://schemas.microsoft.com/office/drawing/2014/main" id="{7FB15286-7F06-4BAF-A8F2-D3DA6EA79574}"/>
              </a:ext>
            </a:extLst>
          </p:cNvPr>
          <p:cNvSpPr/>
          <p:nvPr/>
        </p:nvSpPr>
        <p:spPr>
          <a:xfrm>
            <a:off x="125167" y="5054678"/>
            <a:ext cx="6096000" cy="1200329"/>
          </a:xfrm>
          <a:prstGeom prst="rect">
            <a:avLst/>
          </a:prstGeom>
        </p:spPr>
        <p:txBody>
          <a:bodyPr>
            <a:spAutoFit/>
          </a:bodyPr>
          <a:lstStyle/>
          <a:p>
            <a:r>
              <a:rPr lang="en-US" b="1" dirty="0"/>
              <a:t>Campus Area Network </a:t>
            </a:r>
            <a:r>
              <a:rPr lang="en-US" dirty="0"/>
              <a:t>(can) generally, a local area network operating within a single organization that leases access to the Web directly from regional and national carriers</a:t>
            </a:r>
          </a:p>
          <a:p>
            <a:r>
              <a:rPr lang="en-US" dirty="0"/>
              <a:t> </a:t>
            </a:r>
          </a:p>
        </p:txBody>
      </p:sp>
    </p:spTree>
    <p:extLst>
      <p:ext uri="{BB962C8B-B14F-4D97-AF65-F5344CB8AC3E}">
        <p14:creationId xmlns:p14="http://schemas.microsoft.com/office/powerpoint/2010/main" val="37415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TODAY</a:t>
            </a:r>
            <a:endParaRPr lang="en-US" sz="2800" dirty="0"/>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400" b="1" dirty="0"/>
              <a:t>Internet Service Provider (ISP) </a:t>
            </a:r>
            <a:r>
              <a:rPr lang="en-US" sz="2400" dirty="0"/>
              <a:t>firm that provides the lowest level of service in the multi-tiered Internet architecture by leasing Internet access to home owners, small businesses, and some large institutions. ISPs are retail providers. They deal with “the last mile of service” to the curb—homes and business offices. ISPs typically connect to IXPs with high-speed telephone or cable lines </a:t>
            </a:r>
          </a:p>
          <a:p>
            <a:pPr marL="0" indent="0">
              <a:buNone/>
            </a:pPr>
            <a:r>
              <a:rPr lang="en-US" sz="2400" b="1" dirty="0"/>
              <a:t>Broadband </a:t>
            </a:r>
            <a:r>
              <a:rPr lang="en-US" dirty="0"/>
              <a:t>refers to any communication technology that permits clients to play streaming audio and video files at acceptable speeds—generally anything above 100 Kbps</a:t>
            </a:r>
          </a:p>
          <a:p>
            <a:pPr marL="0" indent="0">
              <a:buNone/>
            </a:pPr>
            <a:r>
              <a:rPr lang="en-US" sz="2400" b="1" dirty="0"/>
              <a:t>Digital Subscriber Line </a:t>
            </a:r>
            <a:r>
              <a:rPr lang="en-US" sz="2400" dirty="0"/>
              <a:t>(DSL) delivers high-speed access through ordinary telephone lines found in homes or businesses</a:t>
            </a:r>
          </a:p>
          <a:p>
            <a:pPr marL="0" indent="0">
              <a:buNone/>
            </a:pPr>
            <a:r>
              <a:rPr lang="en-US" sz="2400" b="1" dirty="0"/>
              <a:t>Cable Modem</a:t>
            </a:r>
            <a:r>
              <a:rPr lang="en-US" sz="2400" dirty="0"/>
              <a:t> piggybacks digital access to the Internet on top of the analog video cable providing television signals to a home</a:t>
            </a:r>
          </a:p>
        </p:txBody>
      </p:sp>
    </p:spTree>
    <p:extLst>
      <p:ext uri="{BB962C8B-B14F-4D97-AF65-F5344CB8AC3E}">
        <p14:creationId xmlns:p14="http://schemas.microsoft.com/office/powerpoint/2010/main" val="47982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TODAY</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Intranet</a:t>
            </a:r>
          </a:p>
          <a:p>
            <a:pPr marL="0" indent="0">
              <a:buNone/>
            </a:pPr>
            <a:r>
              <a:rPr lang="en-US" sz="2400" dirty="0"/>
              <a:t>The very same Internet technologies that make it possible to operate a worldwide public network can also be used by private and government organizations as internal networks. An intranet is a TCP/IP network located within a single organization for purposes of communications and information processing</a:t>
            </a:r>
          </a:p>
          <a:p>
            <a:pPr marL="0" indent="0">
              <a:buNone/>
            </a:pPr>
            <a:r>
              <a:rPr lang="en-US" sz="2400" b="1" dirty="0"/>
              <a:t>Who Governs the Internet?  </a:t>
            </a:r>
            <a:r>
              <a:rPr lang="en-US" sz="2400" dirty="0"/>
              <a:t>Analysts  often claim that the Internet is governed by no one, and indeed cannot be governed, and that it is inherently above and beyond the law. There is no one single governing organization that controls activity on the Internet. Instead, there are a number of organizations that influence the system and monitor its operations</a:t>
            </a:r>
          </a:p>
        </p:txBody>
      </p:sp>
    </p:spTree>
    <p:extLst>
      <p:ext uri="{BB962C8B-B14F-4D97-AF65-F5344CB8AC3E}">
        <p14:creationId xmlns:p14="http://schemas.microsoft.com/office/powerpoint/2010/main" val="294130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FUTURE INTERNET INFRASTRUCTURE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The Internet is changing as new technologies appear and new applications are developed. The next era of the Internet is being built today by private corporations, universities, and government agencies</a:t>
            </a:r>
          </a:p>
          <a:p>
            <a:pPr marL="0" indent="0">
              <a:buNone/>
            </a:pPr>
            <a:r>
              <a:rPr lang="en-US" sz="2400" b="1" dirty="0"/>
              <a:t>LIMITATIONS OF CURRENT INTERNET</a:t>
            </a:r>
          </a:p>
          <a:p>
            <a:pPr marL="0" indent="0">
              <a:buNone/>
            </a:pPr>
            <a:r>
              <a:rPr lang="en-US" sz="2400" dirty="0"/>
              <a:t>Much of the Internet’s current infrastructure is several decades old (equivalent to a century in Internet time). It suffers from a number of limitations, including: </a:t>
            </a:r>
          </a:p>
          <a:p>
            <a:pPr marL="0" indent="0">
              <a:buNone/>
            </a:pPr>
            <a:r>
              <a:rPr lang="en-US" sz="2400" b="1" dirty="0"/>
              <a:t>Bandwidth limitations</a:t>
            </a:r>
            <a:r>
              <a:rPr lang="en-US" sz="2400" dirty="0"/>
              <a:t>: There is insufficient capacity throughout the backbone, the metropolitan switching centers, and most importantly, the “last mile” to the house and small businesses. The result is slow peak-hour service (congestion) and a limited ability to handle high volumes of video and voice traffic</a:t>
            </a:r>
          </a:p>
          <a:p>
            <a:pPr marL="0" indent="0">
              <a:buNone/>
            </a:pPr>
            <a:endParaRPr lang="en-US" sz="2400" dirty="0"/>
          </a:p>
        </p:txBody>
      </p:sp>
    </p:spTree>
    <p:extLst>
      <p:ext uri="{BB962C8B-B14F-4D97-AF65-F5344CB8AC3E}">
        <p14:creationId xmlns:p14="http://schemas.microsoft.com/office/powerpoint/2010/main" val="302813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FUTURE INTERNET INFRASTRUCTURE 	</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400" b="1" dirty="0"/>
              <a:t>QUALITY OF SERVICE LIMITATIONS</a:t>
            </a:r>
            <a:r>
              <a:rPr lang="en-US" sz="2400" dirty="0"/>
              <a:t>. Today’s information packets take a circuitous route to get to their final destinations. This creates the phenomenon of latency—delays in messages caused by the uneven flow of information packets through the network. In the case of e-mail, latency is not noticeable</a:t>
            </a:r>
          </a:p>
          <a:p>
            <a:pPr marL="0" indent="0">
              <a:buNone/>
            </a:pPr>
            <a:r>
              <a:rPr lang="en-US" sz="2400" b="1" dirty="0"/>
              <a:t>NETWORK ARCHITECTURE LIMITATIONS</a:t>
            </a:r>
            <a:r>
              <a:rPr lang="en-US" sz="2400" dirty="0"/>
              <a:t>. Today, a thousand requests for a single music track from a central server will result in a thousand efforts by the server to download the music to each requesting client. This slows down the network.</a:t>
            </a:r>
          </a:p>
          <a:p>
            <a:pPr marL="0" indent="0">
              <a:buNone/>
            </a:pPr>
            <a:r>
              <a:rPr lang="en-US" sz="2400" b="1" dirty="0"/>
              <a:t>WIRED NETWORK</a:t>
            </a:r>
            <a:r>
              <a:rPr lang="en-US" sz="2400" dirty="0"/>
              <a:t>. The Internet is still largely based on cables—fiber-optic and coaxial copper cables. Copper cables use a centuries-old technology, and fiber-optic cable is expensive to place underground. The wired nature of the Internet restricts mobility of users although it is changing rapidly as Wi-Fi hotspots proliferate, and cellular phone technology advances. However, cellular systems are often overloaded due to the growth in the number of smartphones </a:t>
            </a:r>
          </a:p>
        </p:txBody>
      </p:sp>
    </p:spTree>
    <p:extLst>
      <p:ext uri="{BB962C8B-B14F-4D97-AF65-F5344CB8AC3E}">
        <p14:creationId xmlns:p14="http://schemas.microsoft.com/office/powerpoint/2010/main" val="42266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 TECHNOLOGY INFRASTRUCTURE FOR E-COMMERCE</a:t>
            </a:r>
            <a:endParaRPr lang="en-US" dirty="0"/>
          </a:p>
        </p:txBody>
      </p:sp>
      <p:sp>
        <p:nvSpPr>
          <p:cNvPr id="14" name="Content Placeholder 2"/>
          <p:cNvSpPr>
            <a:spLocks noGrp="1"/>
          </p:cNvSpPr>
          <p:nvPr>
            <p:ph idx="1"/>
          </p:nvPr>
        </p:nvSpPr>
        <p:spPr>
          <a:xfrm>
            <a:off x="727346" y="2014330"/>
            <a:ext cx="10734260" cy="4678018"/>
          </a:xfrm>
        </p:spPr>
        <p:txBody>
          <a:bodyPr>
            <a:normAutofit/>
          </a:bodyPr>
          <a:lstStyle/>
          <a:p>
            <a:pPr marL="0" indent="0">
              <a:buNone/>
            </a:pPr>
            <a:r>
              <a:rPr lang="en-US" sz="3200" b="1" dirty="0"/>
              <a:t>CHAPTER 3</a:t>
            </a:r>
            <a:r>
              <a:rPr lang="en-US" sz="3200" dirty="0"/>
              <a:t>:</a:t>
            </a:r>
            <a:r>
              <a:rPr lang="en-US" sz="4600" dirty="0"/>
              <a:t> </a:t>
            </a:r>
            <a:r>
              <a:rPr lang="en-US" sz="3200" dirty="0"/>
              <a:t> INTERNET, WEB, AND MOBILE PLATFORM</a:t>
            </a:r>
          </a:p>
          <a:p>
            <a:pPr marL="0" indent="0">
              <a:buNone/>
            </a:pPr>
            <a:r>
              <a:rPr lang="en-US" sz="3200" b="1" dirty="0"/>
              <a:t>CHAPTER 4</a:t>
            </a:r>
            <a:r>
              <a:rPr lang="en-US" sz="3200" dirty="0"/>
              <a:t> : BUILDING AN E-COMMERCE PRESENCE: WEB SITES, MOBILE SITES, AND APPS</a:t>
            </a:r>
          </a:p>
          <a:p>
            <a:pPr marL="0" indent="0">
              <a:buNone/>
            </a:pPr>
            <a:r>
              <a:rPr lang="en-US" sz="3200" b="1" dirty="0"/>
              <a:t>CHAPTER 5</a:t>
            </a:r>
            <a:r>
              <a:rPr lang="en-US" sz="3200" dirty="0"/>
              <a:t> : E-COMMERCE SECURITY AND PAYMENT SYSTEMS</a:t>
            </a:r>
            <a:r>
              <a:rPr lang="en-US" sz="4600" dirty="0"/>
              <a:t> </a:t>
            </a:r>
          </a:p>
          <a:p>
            <a:pPr marL="0" indent="0">
              <a:buNone/>
            </a:pPr>
            <a:endParaRPr lang="en-US" sz="4600" dirty="0"/>
          </a:p>
        </p:txBody>
      </p:sp>
    </p:spTree>
    <p:extLst>
      <p:ext uri="{BB962C8B-B14F-4D97-AF65-F5344CB8AC3E}">
        <p14:creationId xmlns:p14="http://schemas.microsoft.com/office/powerpoint/2010/main" val="2706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FUTURE INTERNET INFRASTRUCTURE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INTERNET® </a:t>
            </a:r>
          </a:p>
          <a:p>
            <a:pPr marL="0" indent="0">
              <a:buNone/>
            </a:pPr>
            <a:r>
              <a:rPr lang="en-US" sz="2400" b="1" dirty="0"/>
              <a:t>Project Internet2® </a:t>
            </a:r>
            <a:r>
              <a:rPr lang="en-US" sz="2400" dirty="0"/>
              <a:t>is an advanced networking consortium of more than 350 member institutions including universities, corporations, government research agencies, and not-</a:t>
            </a:r>
            <a:r>
              <a:rPr lang="en-US" sz="2400" dirty="0" err="1"/>
              <a:t>forprofit</a:t>
            </a:r>
            <a:r>
              <a:rPr lang="en-US" sz="2400" dirty="0"/>
              <a:t> networking organizations, all working in partnership to facilitate the development, deployment, and use of revolutionary Internet technologies</a:t>
            </a:r>
            <a:r>
              <a:rPr lang="en-US" sz="2400" b="1" dirty="0"/>
              <a:t>. </a:t>
            </a:r>
            <a:r>
              <a:rPr lang="en-US" sz="2400" dirty="0"/>
              <a:t>The broader Internet2 community includes more than 66,000 institutions across the United States and international networking partners in more than 50 countries. Internet2’s work is a continuation of the kind of cooperation among government, private, and educational organizations that created the original Internet</a:t>
            </a:r>
          </a:p>
        </p:txBody>
      </p:sp>
    </p:spTree>
    <p:extLst>
      <p:ext uri="{BB962C8B-B14F-4D97-AF65-F5344CB8AC3E}">
        <p14:creationId xmlns:p14="http://schemas.microsoft.com/office/powerpoint/2010/main" val="13101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FUTURE INTERNET INFRASTRUCTURE 	</a:t>
            </a:r>
            <a:endParaRPr lang="en-US" sz="2800" dirty="0"/>
          </a:p>
        </p:txBody>
      </p:sp>
      <p:pic>
        <p:nvPicPr>
          <p:cNvPr id="4" name="Picture 3">
            <a:extLst>
              <a:ext uri="{FF2B5EF4-FFF2-40B4-BE49-F238E27FC236}">
                <a16:creationId xmlns:a16="http://schemas.microsoft.com/office/drawing/2014/main" id="{B3213F14-E578-405A-B05C-62E5E5D9434E}"/>
              </a:ext>
            </a:extLst>
          </p:cNvPr>
          <p:cNvPicPr>
            <a:picLocks noChangeAspect="1"/>
          </p:cNvPicPr>
          <p:nvPr/>
        </p:nvPicPr>
        <p:blipFill>
          <a:blip r:embed="rId2"/>
          <a:stretch>
            <a:fillRect/>
          </a:stretch>
        </p:blipFill>
        <p:spPr>
          <a:xfrm>
            <a:off x="2980266" y="1890510"/>
            <a:ext cx="5608455" cy="4967489"/>
          </a:xfrm>
          <a:prstGeom prst="rect">
            <a:avLst/>
          </a:prstGeom>
        </p:spPr>
      </p:pic>
    </p:spTree>
    <p:extLst>
      <p:ext uri="{BB962C8B-B14F-4D97-AF65-F5344CB8AC3E}">
        <p14:creationId xmlns:p14="http://schemas.microsoft.com/office/powerpoint/2010/main" val="27268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FUTURE INTERNET INFRASTRUCTURE 	</a:t>
            </a:r>
            <a:endParaRPr lang="en-US" sz="2800" dirty="0"/>
          </a:p>
        </p:txBody>
      </p:sp>
      <p:pic>
        <p:nvPicPr>
          <p:cNvPr id="2" name="Picture 1">
            <a:extLst>
              <a:ext uri="{FF2B5EF4-FFF2-40B4-BE49-F238E27FC236}">
                <a16:creationId xmlns:a16="http://schemas.microsoft.com/office/drawing/2014/main" id="{82D533B3-DFA8-440C-B485-8ADCA631EA08}"/>
              </a:ext>
            </a:extLst>
          </p:cNvPr>
          <p:cNvPicPr>
            <a:picLocks noChangeAspect="1"/>
          </p:cNvPicPr>
          <p:nvPr/>
        </p:nvPicPr>
        <p:blipFill>
          <a:blip r:embed="rId2"/>
          <a:stretch>
            <a:fillRect/>
          </a:stretch>
        </p:blipFill>
        <p:spPr>
          <a:xfrm>
            <a:off x="2810934" y="1876021"/>
            <a:ext cx="6251200" cy="4840868"/>
          </a:xfrm>
          <a:prstGeom prst="rect">
            <a:avLst/>
          </a:prstGeom>
        </p:spPr>
      </p:pic>
    </p:spTree>
    <p:extLst>
      <p:ext uri="{BB962C8B-B14F-4D97-AF65-F5344CB8AC3E}">
        <p14:creationId xmlns:p14="http://schemas.microsoft.com/office/powerpoint/2010/main" val="26184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a:t>
            </a:r>
            <a:endParaRPr lang="en-US" sz="2800" dirty="0"/>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400" dirty="0"/>
              <a:t>Without the Web, there would be no e-commerce. The invention of the Web brought an extraordinary expansion of digital services to millions of amateur computer users, including color text and pages, formatted text, pictures, animations, video, and sound. In short, the Web makes nearly all the rich elements of human expression needed to establish a commercial marketplace available to nontechnical computer users worldwide</a:t>
            </a:r>
          </a:p>
          <a:p>
            <a:pPr marL="0" indent="0">
              <a:buNone/>
            </a:pPr>
            <a:r>
              <a:rPr lang="en-US" sz="2400" dirty="0" err="1"/>
              <a:t>HyperText</a:t>
            </a:r>
            <a:r>
              <a:rPr lang="en-US" sz="2400" dirty="0"/>
              <a:t> Web pages can be accessed through the Internet because the Web browser software on your PC can request Web pages stored on an Internet host server using the HTTP protocol. Hypertext is a way of formatting pages with embedded links that connect documents to one another and that also link pages to other objects such as sound, video, or animation files. When you click on a graphic and a video clip plays, you have clicked on a hyperlink. For example, when you type a Web address in your browser such as http://www.sec.gov, your browser sends an HTTP request to the sec.gov server requesting the home page of sec.gov</a:t>
            </a:r>
          </a:p>
        </p:txBody>
      </p:sp>
    </p:spTree>
    <p:extLst>
      <p:ext uri="{BB962C8B-B14F-4D97-AF65-F5344CB8AC3E}">
        <p14:creationId xmlns:p14="http://schemas.microsoft.com/office/powerpoint/2010/main" val="23916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 When typed into a browser, a URL tells it exactly where to look for the information. For example, in the following URL: </a:t>
            </a:r>
          </a:p>
          <a:p>
            <a:pPr marL="0" indent="0">
              <a:buNone/>
            </a:pPr>
            <a:r>
              <a:rPr lang="en-US" sz="2400" dirty="0"/>
              <a:t>http://www.megacorp.com/content/features/082602.html</a:t>
            </a:r>
          </a:p>
          <a:p>
            <a:pPr marL="0" indent="0">
              <a:buNone/>
            </a:pPr>
            <a:r>
              <a:rPr lang="en-US" sz="2400" dirty="0"/>
              <a:t>http = the protocol used to display Web pages</a:t>
            </a:r>
          </a:p>
          <a:p>
            <a:pPr marL="0" indent="0">
              <a:buNone/>
            </a:pPr>
            <a:r>
              <a:rPr lang="en-US" sz="2400" dirty="0"/>
              <a:t>www.megacorp.com = domain name</a:t>
            </a:r>
          </a:p>
          <a:p>
            <a:pPr marL="0" indent="0">
              <a:buNone/>
            </a:pPr>
            <a:r>
              <a:rPr lang="en-US" sz="2400" dirty="0"/>
              <a:t>content/features = the directory path that identifies where on the domain Web server the page is stored</a:t>
            </a:r>
          </a:p>
          <a:p>
            <a:pPr marL="0" indent="0">
              <a:buNone/>
            </a:pPr>
            <a:r>
              <a:rPr lang="en-US" sz="2400" dirty="0"/>
              <a:t>082602.html = the document name and its format (an HTML page)</a:t>
            </a:r>
          </a:p>
        </p:txBody>
      </p:sp>
    </p:spTree>
    <p:extLst>
      <p:ext uri="{BB962C8B-B14F-4D97-AF65-F5344CB8AC3E}">
        <p14:creationId xmlns:p14="http://schemas.microsoft.com/office/powerpoint/2010/main" val="10882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 Although the most common Web page formatting language is HTML, the concept behind document formatting actually had its roots in the 1960s with the development of Generalized Markup Language (GML).</a:t>
            </a:r>
          </a:p>
          <a:p>
            <a:pPr marL="0" indent="0">
              <a:buNone/>
            </a:pPr>
            <a:r>
              <a:rPr lang="en-US" sz="2400" b="1" dirty="0" err="1"/>
              <a:t>HyperText</a:t>
            </a:r>
            <a:r>
              <a:rPr lang="en-US" sz="2400" b="1" dirty="0"/>
              <a:t> Markup Language</a:t>
            </a:r>
            <a:r>
              <a:rPr lang="en-US" sz="2400" dirty="0"/>
              <a:t> (HTML) is a GML that is relatively easy to use. HTML provides Web page designers with a fixed set of markup “tags” that are used to format a Web page.</a:t>
            </a:r>
          </a:p>
          <a:p>
            <a:pPr marL="0" indent="0">
              <a:buNone/>
            </a:pPr>
            <a:r>
              <a:rPr lang="en-US" sz="2400" dirty="0"/>
              <a:t>When these tags are inserted into a Web page, they are read by the browser and interpreted into a page display</a:t>
            </a:r>
          </a:p>
        </p:txBody>
      </p:sp>
    </p:spTree>
    <p:extLst>
      <p:ext uri="{BB962C8B-B14F-4D97-AF65-F5344CB8AC3E}">
        <p14:creationId xmlns:p14="http://schemas.microsoft.com/office/powerpoint/2010/main" val="8540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pic>
        <p:nvPicPr>
          <p:cNvPr id="2" name="Picture 1">
            <a:extLst>
              <a:ext uri="{FF2B5EF4-FFF2-40B4-BE49-F238E27FC236}">
                <a16:creationId xmlns:a16="http://schemas.microsoft.com/office/drawing/2014/main" id="{755D51FF-F86B-4158-BED2-0D343928916A}"/>
              </a:ext>
            </a:extLst>
          </p:cNvPr>
          <p:cNvPicPr>
            <a:picLocks noChangeAspect="1"/>
          </p:cNvPicPr>
          <p:nvPr/>
        </p:nvPicPr>
        <p:blipFill>
          <a:blip r:embed="rId2"/>
          <a:stretch>
            <a:fillRect/>
          </a:stretch>
        </p:blipFill>
        <p:spPr>
          <a:xfrm>
            <a:off x="1851378" y="1904001"/>
            <a:ext cx="8310769" cy="4779021"/>
          </a:xfrm>
          <a:prstGeom prst="rect">
            <a:avLst/>
          </a:prstGeom>
        </p:spPr>
      </p:pic>
    </p:spTree>
    <p:extLst>
      <p:ext uri="{BB962C8B-B14F-4D97-AF65-F5344CB8AC3E}">
        <p14:creationId xmlns:p14="http://schemas.microsoft.com/office/powerpoint/2010/main" val="125318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err="1"/>
              <a:t>eXtensible</a:t>
            </a:r>
            <a:r>
              <a:rPr lang="en-US" sz="2400" b="1" dirty="0"/>
              <a:t> Markup Language (XML)</a:t>
            </a:r>
          </a:p>
          <a:p>
            <a:pPr marL="0" indent="0">
              <a:buNone/>
            </a:pPr>
            <a:r>
              <a:rPr lang="en-US" sz="2400" dirty="0"/>
              <a:t>XML  takes Web document formatting a giant leap forward. XML is a markup language specification developed by the W3C that is similar to HTML, but has a very different purpose. Whereas the purpose of HTML is to control the “look and feel” and display of data on the Web page, XML is designed to describe data and information</a:t>
            </a:r>
          </a:p>
          <a:p>
            <a:pPr marL="0" indent="0">
              <a:buNone/>
            </a:pPr>
            <a:endParaRPr lang="en-US" sz="2400" dirty="0"/>
          </a:p>
          <a:p>
            <a:pPr marL="0" indent="0">
              <a:buNone/>
            </a:pPr>
            <a:r>
              <a:rPr lang="en-US" sz="2400" dirty="0"/>
              <a:t>The first line in the sample document is the XML declaration, which is always included; it defines the XML version of the document. In this case, the document conforms to the 1.0 specification of XML</a:t>
            </a:r>
          </a:p>
        </p:txBody>
      </p:sp>
    </p:spTree>
    <p:extLst>
      <p:ext uri="{BB962C8B-B14F-4D97-AF65-F5344CB8AC3E}">
        <p14:creationId xmlns:p14="http://schemas.microsoft.com/office/powerpoint/2010/main" val="200530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pic>
        <p:nvPicPr>
          <p:cNvPr id="4" name="Picture 3">
            <a:extLst>
              <a:ext uri="{FF2B5EF4-FFF2-40B4-BE49-F238E27FC236}">
                <a16:creationId xmlns:a16="http://schemas.microsoft.com/office/drawing/2014/main" id="{A45E13B8-36A0-42C6-A043-0C9B240D2BA4}"/>
              </a:ext>
            </a:extLst>
          </p:cNvPr>
          <p:cNvPicPr>
            <a:picLocks noChangeAspect="1"/>
          </p:cNvPicPr>
          <p:nvPr/>
        </p:nvPicPr>
        <p:blipFill>
          <a:blip r:embed="rId2"/>
          <a:stretch>
            <a:fillRect/>
          </a:stretch>
        </p:blipFill>
        <p:spPr>
          <a:xfrm>
            <a:off x="1275644" y="2020711"/>
            <a:ext cx="8710840" cy="3894667"/>
          </a:xfrm>
          <a:prstGeom prst="rect">
            <a:avLst/>
          </a:prstGeom>
        </p:spPr>
      </p:pic>
    </p:spTree>
    <p:extLst>
      <p:ext uri="{BB962C8B-B14F-4D97-AF65-F5344CB8AC3E}">
        <p14:creationId xmlns:p14="http://schemas.microsoft.com/office/powerpoint/2010/main" val="294159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err="1"/>
              <a:t>eXtensible</a:t>
            </a:r>
            <a:r>
              <a:rPr lang="en-US" sz="2400" b="1" dirty="0"/>
              <a:t> Markup Language (XML)</a:t>
            </a:r>
          </a:p>
          <a:p>
            <a:pPr marL="0" indent="0">
              <a:buNone/>
            </a:pPr>
            <a:r>
              <a:rPr lang="en-US" sz="2400" dirty="0"/>
              <a:t>XML can be used to define a database of company names in a company directory. Tags such as &lt;Company&gt;, &lt;Name&gt;, and &lt;Specialty&gt; can be defined for a single firm, or an entire industry. On an elementary level, XML is extraordinarily easy to learn and is very similar to HTML except that you can make up your own tags. At a deeper level, XML has a rich syntax and an enormous set of software tools, which make XML ideal for storing and communicating many types of data on the Web</a:t>
            </a:r>
          </a:p>
        </p:txBody>
      </p:sp>
    </p:spTree>
    <p:extLst>
      <p:ext uri="{BB962C8B-B14F-4D97-AF65-F5344CB8AC3E}">
        <p14:creationId xmlns:p14="http://schemas.microsoft.com/office/powerpoint/2010/main" val="42185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2800" b="1" dirty="0"/>
              <a:t>Internet</a:t>
            </a:r>
            <a:r>
              <a:rPr lang="en-US" sz="2800" dirty="0"/>
              <a:t> </a:t>
            </a:r>
            <a:r>
              <a:rPr lang="en-US" sz="2600" dirty="0"/>
              <a:t>is a network that uses the IP addressing scheme, supports the Transmission Control Protocol (TCP), and makes services available to users much like a telephone system makes voice and data services available to the public</a:t>
            </a:r>
          </a:p>
          <a:p>
            <a:pPr marL="0" indent="0">
              <a:buNone/>
            </a:pPr>
            <a:r>
              <a:rPr lang="en-US" sz="2600" dirty="0"/>
              <a:t>Behind this definition are three extremely important concepts that are the basis for understanding the Internet: packet switching, the TCP/IP communications protocol, and client/server computing. Although the Internet has evolved and changed dramatically in the last 30 years, these three concepts are at the core of the way the Internet functions today and are the foundation for the Internet of the future</a:t>
            </a:r>
          </a:p>
        </p:txBody>
      </p:sp>
    </p:spTree>
    <p:extLst>
      <p:ext uri="{BB962C8B-B14F-4D97-AF65-F5344CB8AC3E}">
        <p14:creationId xmlns:p14="http://schemas.microsoft.com/office/powerpoint/2010/main" val="172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MARKUP LANGUAGES	</a:t>
            </a:r>
            <a:endParaRPr lang="en-US" sz="2800" dirty="0"/>
          </a:p>
        </p:txBody>
      </p:sp>
      <p:pic>
        <p:nvPicPr>
          <p:cNvPr id="2" name="Picture 1">
            <a:extLst>
              <a:ext uri="{FF2B5EF4-FFF2-40B4-BE49-F238E27FC236}">
                <a16:creationId xmlns:a16="http://schemas.microsoft.com/office/drawing/2014/main" id="{E1ACBD69-7A3E-4481-B88C-77B7068C5956}"/>
              </a:ext>
            </a:extLst>
          </p:cNvPr>
          <p:cNvPicPr>
            <a:picLocks noChangeAspect="1"/>
          </p:cNvPicPr>
          <p:nvPr/>
        </p:nvPicPr>
        <p:blipFill>
          <a:blip r:embed="rId2"/>
          <a:stretch>
            <a:fillRect/>
          </a:stretch>
        </p:blipFill>
        <p:spPr>
          <a:xfrm>
            <a:off x="2878667" y="1908632"/>
            <a:ext cx="5796493" cy="4763102"/>
          </a:xfrm>
          <a:prstGeom prst="rect">
            <a:avLst/>
          </a:prstGeom>
        </p:spPr>
      </p:pic>
    </p:spTree>
    <p:extLst>
      <p:ext uri="{BB962C8B-B14F-4D97-AF65-F5344CB8AC3E}">
        <p14:creationId xmlns:p14="http://schemas.microsoft.com/office/powerpoint/2010/main" val="249611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WEB SERVER SOFTWARE	</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400" b="1" dirty="0"/>
              <a:t>Web server software </a:t>
            </a:r>
            <a:r>
              <a:rPr lang="en-US" sz="2400" dirty="0"/>
              <a:t>refers to the software that enables a computer to deliver Web pages written in HTML to client computers on a network that request this service by sending an HTTP request. The two leading brands of Web server software are Apache, which is free Web server shareware that accounts for about 52% of the market, and Microsoft’s Internet Information Services (IIS), which accounts for about 20% of the market</a:t>
            </a:r>
          </a:p>
          <a:p>
            <a:pPr marL="0" indent="0">
              <a:buNone/>
            </a:pPr>
            <a:r>
              <a:rPr lang="en-US" sz="2400" dirty="0"/>
              <a:t>Aside from responding to requests for Web pages, all Web servers provide some additional basic capabilities such as the following: </a:t>
            </a:r>
          </a:p>
          <a:p>
            <a:pPr marL="0" indent="0">
              <a:buNone/>
            </a:pPr>
            <a:r>
              <a:rPr lang="en-US" sz="2400" b="1" dirty="0"/>
              <a:t>Security services</a:t>
            </a:r>
            <a:r>
              <a:rPr lang="en-US" sz="2400" dirty="0"/>
              <a:t>—These consist mainly of authentication services that verify that the person trying to access the site is authorized to do so. For Web sites that process payment transactions, the Web server also supports SSL and TLS, the protocols for transmitting and receiving information securely over the Internet. When private information such as names, phone numbers, addresses, and credit card data needs to be provided to a Web site, the Web server uses SSL to ensure that the data passing back and forth from the browser to the server is not compromised. </a:t>
            </a:r>
          </a:p>
        </p:txBody>
      </p:sp>
    </p:spTree>
    <p:extLst>
      <p:ext uri="{BB962C8B-B14F-4D97-AF65-F5344CB8AC3E}">
        <p14:creationId xmlns:p14="http://schemas.microsoft.com/office/powerpoint/2010/main" val="43815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WEB SERVER SOFTWARE	</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FTP </a:t>
            </a:r>
            <a:r>
              <a:rPr lang="en-US" sz="2400" dirty="0"/>
              <a:t>—This protocol allows users to transfer files to and from the server. Some sites limit file uploads to the Web server, while others restrict downloads, depending on the user’s identity. </a:t>
            </a:r>
          </a:p>
          <a:p>
            <a:pPr marL="0" indent="0">
              <a:buNone/>
            </a:pPr>
            <a:r>
              <a:rPr lang="en-US" sz="2400" b="1" dirty="0"/>
              <a:t>Search engine</a:t>
            </a:r>
            <a:r>
              <a:rPr lang="en-US" sz="2400" dirty="0"/>
              <a:t>—Just as search engine sites enable users to search the entire Web for particular documents, search engine modules within the basic Web server software package enable indexing of the site’s Web pages and content and permit easy keyword searching of the site’s content. When conducting a search, a search engine makes use of an index, which is a list of all the documents on the server. The search term is compared to the index to identify likely matches. </a:t>
            </a:r>
          </a:p>
          <a:p>
            <a:pPr marL="0" indent="0">
              <a:buNone/>
            </a:pPr>
            <a:endParaRPr lang="en-US" sz="2400" dirty="0"/>
          </a:p>
        </p:txBody>
      </p:sp>
    </p:spTree>
    <p:extLst>
      <p:ext uri="{BB962C8B-B14F-4D97-AF65-F5344CB8AC3E}">
        <p14:creationId xmlns:p14="http://schemas.microsoft.com/office/powerpoint/2010/main" val="421485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WEB -   WEB SERVER SOFTWARE	</a:t>
            </a:r>
            <a:endParaRPr lang="en-US" sz="2800" dirty="0"/>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400" b="1" dirty="0"/>
              <a:t>Data capture—</a:t>
            </a:r>
            <a:r>
              <a:rPr lang="en-US" sz="2400" dirty="0"/>
              <a:t>Web servers are also helpful at monitoring site traffic, capturing information on who has visited a site, how long the user stayed there, the date and time of each visit, and which specific pages on the server were accessed. This information is compiled and saved in a log file, which can then be analyzed. By analyzing a log file, a site manager can find out the total number of visitors, the average length of each visit, and the most popular destinations, or Web pages</a:t>
            </a:r>
          </a:p>
          <a:p>
            <a:pPr marL="0" indent="0">
              <a:buNone/>
            </a:pPr>
            <a:endParaRPr lang="en-US" sz="2400" dirty="0"/>
          </a:p>
          <a:p>
            <a:pPr marL="0" indent="0">
              <a:buNone/>
            </a:pPr>
            <a:r>
              <a:rPr lang="en-US" sz="3200" b="1" dirty="0"/>
              <a:t>Web Browser</a:t>
            </a:r>
          </a:p>
          <a:p>
            <a:pPr marL="0" indent="0">
              <a:buNone/>
            </a:pPr>
            <a:r>
              <a:rPr lang="en-US" sz="2400" b="1" dirty="0"/>
              <a:t>A Web browser </a:t>
            </a:r>
            <a:r>
              <a:rPr lang="en-US" sz="2400" dirty="0"/>
              <a:t>is a software program whose primary purpose is to display Web pages. Browsers also have added features, such as e-mail and newsgroups </a:t>
            </a:r>
          </a:p>
          <a:p>
            <a:pPr marL="0" indent="0">
              <a:buNone/>
            </a:pPr>
            <a:r>
              <a:rPr lang="en-US" sz="2400" dirty="0"/>
              <a:t>Some popular browsers are: Internet Explorer(IE), Google Chrome, Mozilla Firefox, Safari </a:t>
            </a:r>
          </a:p>
          <a:p>
            <a:pPr marL="0" indent="0">
              <a:buNone/>
            </a:pPr>
            <a:endParaRPr lang="en-US" sz="2400" dirty="0"/>
          </a:p>
        </p:txBody>
      </p:sp>
    </p:spTree>
    <p:extLst>
      <p:ext uri="{BB962C8B-B14F-4D97-AF65-F5344CB8AC3E}">
        <p14:creationId xmlns:p14="http://schemas.microsoft.com/office/powerpoint/2010/main" val="607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AND WEB : FEATURE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The Internet and the Web have spawned a number of powerful software applications upon which the foundations of e-commerce are built. You can think of all these as Web services, and it is interesting as you read along to compare these services to other traditional media such as television or print media. If you do, you will quickly realize the richness of the Internet.</a:t>
            </a:r>
          </a:p>
          <a:p>
            <a:pPr marL="0" indent="0">
              <a:buNone/>
            </a:pPr>
            <a:r>
              <a:rPr lang="en-US" sz="2400" b="1" dirty="0"/>
              <a:t>E-MAIL</a:t>
            </a:r>
            <a:r>
              <a:rPr lang="en-US" sz="2400" dirty="0"/>
              <a:t> : Since its earliest days, electronic mail, or e­mail, has been the most-used application of the Internet. E-mail uses a series of protocols to enable messages containing text, images, sound, and video clips to be transferred from one Internet user to another. Because of its flexibility and speed, it is now the most popular form of business communication—more popular than the phone, fax, or snail mail </a:t>
            </a:r>
          </a:p>
          <a:p>
            <a:pPr marL="0" indent="0">
              <a:buNone/>
            </a:pPr>
            <a:endParaRPr lang="en-US" sz="2400" dirty="0"/>
          </a:p>
        </p:txBody>
      </p:sp>
    </p:spTree>
    <p:extLst>
      <p:ext uri="{BB962C8B-B14F-4D97-AF65-F5344CB8AC3E}">
        <p14:creationId xmlns:p14="http://schemas.microsoft.com/office/powerpoint/2010/main" val="36210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AND WEB : FEATURE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Instant messaging</a:t>
            </a:r>
            <a:r>
              <a:rPr lang="en-US" sz="2400" dirty="0"/>
              <a:t> (IM) allows you to send messages in real time, one line at a time, unlike e-mail. E-mail messages have a time lag of several seconds to minutes between when messages are sent and received.</a:t>
            </a:r>
          </a:p>
          <a:p>
            <a:pPr marL="0" indent="0">
              <a:buNone/>
            </a:pPr>
            <a:r>
              <a:rPr lang="en-US" sz="2400" b="1" dirty="0"/>
              <a:t>Search engines</a:t>
            </a:r>
            <a:r>
              <a:rPr lang="en-US" sz="2400" dirty="0"/>
              <a:t> identify Web pages that appear to match keywords, also called queries, entered by a user and then provide a list of the best matches (search results). </a:t>
            </a:r>
          </a:p>
        </p:txBody>
      </p:sp>
    </p:spTree>
    <p:extLst>
      <p:ext uri="{BB962C8B-B14F-4D97-AF65-F5344CB8AC3E}">
        <p14:creationId xmlns:p14="http://schemas.microsoft.com/office/powerpoint/2010/main" val="183254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AND WEB : FEATURE AND SERVICES</a:t>
            </a:r>
            <a:endParaRPr lang="en-US" sz="2800" dirty="0"/>
          </a:p>
        </p:txBody>
      </p:sp>
      <p:pic>
        <p:nvPicPr>
          <p:cNvPr id="2" name="Picture 1">
            <a:extLst>
              <a:ext uri="{FF2B5EF4-FFF2-40B4-BE49-F238E27FC236}">
                <a16:creationId xmlns:a16="http://schemas.microsoft.com/office/drawing/2014/main" id="{A4678A03-683F-4E45-ADBC-18B3E7E16204}"/>
              </a:ext>
            </a:extLst>
          </p:cNvPr>
          <p:cNvPicPr>
            <a:picLocks noChangeAspect="1"/>
          </p:cNvPicPr>
          <p:nvPr/>
        </p:nvPicPr>
        <p:blipFill>
          <a:blip r:embed="rId2"/>
          <a:stretch>
            <a:fillRect/>
          </a:stretch>
        </p:blipFill>
        <p:spPr>
          <a:xfrm>
            <a:off x="2991556" y="1839841"/>
            <a:ext cx="5464128" cy="4869815"/>
          </a:xfrm>
          <a:prstGeom prst="rect">
            <a:avLst/>
          </a:prstGeom>
        </p:spPr>
      </p:pic>
    </p:spTree>
    <p:extLst>
      <p:ext uri="{BB962C8B-B14F-4D97-AF65-F5344CB8AC3E}">
        <p14:creationId xmlns:p14="http://schemas.microsoft.com/office/powerpoint/2010/main" val="39662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AND WEB : FEATURE AND SERVICES</a:t>
            </a:r>
            <a:endParaRPr lang="en-US" sz="2800" dirty="0"/>
          </a:p>
        </p:txBody>
      </p:sp>
      <p:pic>
        <p:nvPicPr>
          <p:cNvPr id="3" name="Picture 2">
            <a:extLst>
              <a:ext uri="{FF2B5EF4-FFF2-40B4-BE49-F238E27FC236}">
                <a16:creationId xmlns:a16="http://schemas.microsoft.com/office/drawing/2014/main" id="{A23275C8-37A0-4F55-A843-B9A5C5530E37}"/>
              </a:ext>
            </a:extLst>
          </p:cNvPr>
          <p:cNvPicPr>
            <a:picLocks noChangeAspect="1"/>
          </p:cNvPicPr>
          <p:nvPr/>
        </p:nvPicPr>
        <p:blipFill>
          <a:blip r:embed="rId2"/>
          <a:stretch>
            <a:fillRect/>
          </a:stretch>
        </p:blipFill>
        <p:spPr>
          <a:xfrm>
            <a:off x="2426182" y="1802296"/>
            <a:ext cx="6981825" cy="4914900"/>
          </a:xfrm>
          <a:prstGeom prst="rect">
            <a:avLst/>
          </a:prstGeom>
        </p:spPr>
      </p:pic>
    </p:spTree>
    <p:extLst>
      <p:ext uri="{BB962C8B-B14F-4D97-AF65-F5344CB8AC3E}">
        <p14:creationId xmlns:p14="http://schemas.microsoft.com/office/powerpoint/2010/main" val="311082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 INTERNET AND WEB : FEATURE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400" b="1" dirty="0"/>
              <a:t>Streaming media</a:t>
            </a:r>
            <a:r>
              <a:rPr lang="en-US" sz="2400" dirty="0"/>
              <a:t> enables live Web video, music, video, and other large-bandwidth files to be sent to users in a variety of ways that enable the user to play back the files. In some situations, such as live Web video, the files are broken into chunks and served by specialized video servers to users in chunks. Client software puts the chunks together and plays the video. In other situations, such as YouTube, a single large file is downloaded from a standard Web server to users who can begin playing the video before the entire file is downloaded</a:t>
            </a:r>
          </a:p>
          <a:p>
            <a:pPr marL="0" indent="0">
              <a:buNone/>
            </a:pPr>
            <a:r>
              <a:rPr lang="en-US" sz="2400" dirty="0"/>
              <a:t>A </a:t>
            </a:r>
            <a:r>
              <a:rPr lang="en-US" sz="2400" b="1" dirty="0"/>
              <a:t>cookie</a:t>
            </a:r>
            <a:r>
              <a:rPr lang="en-US" sz="2400" dirty="0"/>
              <a:t> is a tool used by a Web site to store information about a user. When a visitor enters a Web site, the site sends a small text file (the cookie) to the user’s computer so that information from the site can be loaded more quickly on future visits. </a:t>
            </a:r>
          </a:p>
          <a:p>
            <a:pPr marL="0" indent="0">
              <a:buNone/>
            </a:pPr>
            <a:r>
              <a:rPr lang="en-US" sz="2400" dirty="0"/>
              <a:t>The cookie can contain any information desired by the Web site designers, including customer number, pages visited, products examined, and other detailed information about the behavior of the consumer at the site. Cookies are useful to consumers because the Web site will recognize returning patrons and not ask them to register again</a:t>
            </a:r>
          </a:p>
        </p:txBody>
      </p:sp>
    </p:spTree>
    <p:extLst>
      <p:ext uri="{BB962C8B-B14F-4D97-AF65-F5344CB8AC3E}">
        <p14:creationId xmlns:p14="http://schemas.microsoft.com/office/powerpoint/2010/main" val="1123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Web 2.0 features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Today’s broadband Internet infrastructure has greatly expanded the services available to users. These new capabilities have formed the basis for new business models. </a:t>
            </a:r>
          </a:p>
          <a:p>
            <a:pPr marL="0" indent="0">
              <a:buNone/>
            </a:pPr>
            <a:r>
              <a:rPr lang="en-US" sz="2400" dirty="0"/>
              <a:t> Digital content and digital communications are the two areas where innovation is most rapid. Web 2.0 applications and services are “social” in nature because they support communication among individuals within groups or social networks</a:t>
            </a:r>
          </a:p>
          <a:p>
            <a:pPr marL="0" indent="0">
              <a:buNone/>
            </a:pPr>
            <a:r>
              <a:rPr lang="en-US" sz="2400" b="1" dirty="0"/>
              <a:t>ONLINE SOCIAL NETWORKS</a:t>
            </a:r>
          </a:p>
          <a:p>
            <a:pPr marL="0" indent="0">
              <a:buNone/>
            </a:pPr>
            <a:r>
              <a:rPr lang="en-US" sz="2400" b="1" dirty="0"/>
              <a:t>Online social networks</a:t>
            </a:r>
            <a:r>
              <a:rPr lang="en-US" sz="2400" dirty="0"/>
              <a:t> are services that support communication within networks of friends, colleagues, and entire professions. Online social networks have developed very large worldwide audiences and form the basis for new advertising platforms and for social e-commerce</a:t>
            </a:r>
          </a:p>
        </p:txBody>
      </p:sp>
    </p:spTree>
    <p:extLst>
      <p:ext uri="{BB962C8B-B14F-4D97-AF65-F5344CB8AC3E}">
        <p14:creationId xmlns:p14="http://schemas.microsoft.com/office/powerpoint/2010/main" val="293316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 PACKET SWITCHING</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3000" b="1" dirty="0"/>
              <a:t>Packet switching</a:t>
            </a:r>
            <a:r>
              <a:rPr lang="en-US" sz="2800" dirty="0"/>
              <a:t> is a method of slicing digital messages into discrete units called packets, sending the packets along different communication paths as they become available, and then reassembling the packets once they arrive at their destination</a:t>
            </a:r>
            <a:endParaRPr lang="en-US" sz="2600" dirty="0"/>
          </a:p>
        </p:txBody>
      </p:sp>
    </p:spTree>
    <p:extLst>
      <p:ext uri="{BB962C8B-B14F-4D97-AF65-F5344CB8AC3E}">
        <p14:creationId xmlns:p14="http://schemas.microsoft.com/office/powerpoint/2010/main" val="21752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Web 2.0 features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BLOGS</a:t>
            </a:r>
          </a:p>
          <a:p>
            <a:pPr marL="0" indent="0">
              <a:buNone/>
            </a:pPr>
            <a:r>
              <a:rPr lang="en-US" sz="2400" dirty="0"/>
              <a:t>A </a:t>
            </a:r>
            <a:r>
              <a:rPr lang="en-US" sz="2400" b="1" dirty="0"/>
              <a:t>blog</a:t>
            </a:r>
            <a:r>
              <a:rPr lang="en-US" sz="2400" dirty="0"/>
              <a:t> (originally called a weblog) is a personal Web page that typically contains a series of chronological entries (newest to oldest) by its author, and links to related Web pages. The blog may include a blogroll (a collection of links to other blogs) and trackbacks (a list of entries in other blogs that refer to a post on the first blog). Most blogs allow readers to post comments on the blog entries as well. The act of creating a blog is often referred to as “blogging.” </a:t>
            </a:r>
          </a:p>
          <a:p>
            <a:pPr marL="0" indent="0">
              <a:buNone/>
            </a:pPr>
            <a:r>
              <a:rPr lang="en-US" sz="2400" b="1" dirty="0"/>
              <a:t>REALLY SIMPLE SYNDICATION(RSS)</a:t>
            </a:r>
            <a:r>
              <a:rPr lang="en-US" sz="2400" dirty="0"/>
              <a:t> </a:t>
            </a:r>
          </a:p>
        </p:txBody>
      </p:sp>
    </p:spTree>
    <p:extLst>
      <p:ext uri="{BB962C8B-B14F-4D97-AF65-F5344CB8AC3E}">
        <p14:creationId xmlns:p14="http://schemas.microsoft.com/office/powerpoint/2010/main" val="363007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Web 2.0 features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400" b="1" dirty="0"/>
              <a:t>REALLY SIMPLE SYNDICATION(RSS)</a:t>
            </a:r>
            <a:r>
              <a:rPr lang="en-US" sz="2400" dirty="0"/>
              <a:t> </a:t>
            </a:r>
          </a:p>
          <a:p>
            <a:pPr marL="0" indent="0">
              <a:buNone/>
            </a:pPr>
            <a:r>
              <a:rPr lang="en-US" sz="2400" dirty="0"/>
              <a:t>Really Simple Syndication (RSS) is an XML format that allows users to have digital content, including text, articles, blogs, and podcast audio files, automatically sent to their computers over the Internet. An RSS aggregator software application that you install on your computer gathers material from the Web sites and blogs that you tell it to scan and brings new information from those sites to you. Sometimes this is referred to as “syndicated” content because it is distributed by news organizations and other syndicators (or distributors). </a:t>
            </a:r>
          </a:p>
          <a:p>
            <a:pPr marL="0" indent="0">
              <a:buNone/>
            </a:pPr>
            <a:r>
              <a:rPr lang="en-US" sz="2400" b="1" dirty="0"/>
              <a:t>PODCASTING</a:t>
            </a:r>
          </a:p>
          <a:p>
            <a:pPr marL="0" indent="0">
              <a:buNone/>
            </a:pPr>
            <a:r>
              <a:rPr lang="en-US" sz="2400" dirty="0"/>
              <a:t>A podcast is an audio presentation—such as a radio show, audio from a movie, or simply a personal audio presentation—stored as an audio file and posted to the Web. Listeners download the files from the Web and play them on their players or computers.</a:t>
            </a:r>
          </a:p>
        </p:txBody>
      </p:sp>
    </p:spTree>
    <p:extLst>
      <p:ext uri="{BB962C8B-B14F-4D97-AF65-F5344CB8AC3E}">
        <p14:creationId xmlns:p14="http://schemas.microsoft.com/office/powerpoint/2010/main" val="366665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Web 2.0 features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b="1" dirty="0"/>
              <a:t>WIKIS</a:t>
            </a:r>
            <a:r>
              <a:rPr lang="en-US" sz="2400" dirty="0"/>
              <a:t> </a:t>
            </a:r>
          </a:p>
          <a:p>
            <a:pPr marL="0" indent="0">
              <a:buNone/>
            </a:pPr>
            <a:r>
              <a:rPr lang="en-US" sz="2400" dirty="0"/>
              <a:t>A wiki is a Web application that allows a user to easily add and edit content on a Web page. (The term wiki derives from the “wiki </a:t>
            </a:r>
            <a:r>
              <a:rPr lang="en-US" sz="2400" dirty="0" err="1"/>
              <a:t>wiki</a:t>
            </a:r>
            <a:r>
              <a:rPr lang="en-US" sz="2400" dirty="0"/>
              <a:t>” (quick or fast) shuttle buses at Honolulu Airport.) Wiki software enables documents to be written collectively and collaboratively. Most wiki systems are open source, server-side systems that store content in a relational database</a:t>
            </a:r>
          </a:p>
          <a:p>
            <a:pPr marL="0" indent="0">
              <a:buNone/>
            </a:pPr>
            <a:r>
              <a:rPr lang="en-US" sz="2400" b="1" dirty="0"/>
              <a:t>MUSIC AND VIDEO SERVICES</a:t>
            </a:r>
          </a:p>
          <a:p>
            <a:pPr marL="0" indent="0">
              <a:buNone/>
            </a:pPr>
            <a:r>
              <a:rPr lang="en-US" sz="2400" dirty="0"/>
              <a:t>With the low-bandwidth connections of the early Internet, audio and video files were difficult to download and share, but with the huge growth in broadband connections, these files are not only commonplace but today constitute the majority of Web traffic</a:t>
            </a:r>
          </a:p>
        </p:txBody>
      </p:sp>
    </p:spTree>
    <p:extLst>
      <p:ext uri="{BB962C8B-B14F-4D97-AF65-F5344CB8AC3E}">
        <p14:creationId xmlns:p14="http://schemas.microsoft.com/office/powerpoint/2010/main" val="270743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Web 2.0 features and services</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400" b="1" dirty="0"/>
              <a:t>INTERNET TELEPHONY</a:t>
            </a:r>
            <a:r>
              <a:rPr lang="en-US" sz="2400" dirty="0"/>
              <a:t> </a:t>
            </a:r>
          </a:p>
          <a:p>
            <a:pPr marL="0" indent="0">
              <a:buNone/>
            </a:pPr>
            <a:r>
              <a:rPr lang="en-US" sz="2400" dirty="0"/>
              <a:t>IP telephony is a general term for the technologies that use Voice over Internet Protocol (VoIP) and the Internet’s packet-switched network to transmit voice, fax, and other forms of audio communication over the Internet. VoIP can be used over a traditional handset as well as over a mobile device. VoIP avoids the long distance charges imposed by traditional phone companies</a:t>
            </a:r>
          </a:p>
          <a:p>
            <a:pPr marL="0" indent="0">
              <a:buNone/>
            </a:pPr>
            <a:r>
              <a:rPr lang="en-US" sz="2400" b="1" dirty="0"/>
              <a:t>VIDEO CONFERENCING, CHATTING, AND TELEPRESENCE</a:t>
            </a:r>
          </a:p>
          <a:p>
            <a:pPr marL="0" indent="0">
              <a:buNone/>
            </a:pPr>
            <a:r>
              <a:rPr lang="en-US" sz="2400" dirty="0"/>
              <a:t>Internet video conferencing is accessible to anyone with a broadband Internet connection and a Web camera (webcam). The most widely used Web conferencing suite of tools is WebEx (now owned by Cisco). VoIP companies such as Skype and </a:t>
            </a:r>
            <a:r>
              <a:rPr lang="en-US" sz="2400" dirty="0" err="1"/>
              <a:t>ooVoo</a:t>
            </a:r>
            <a:r>
              <a:rPr lang="en-US" sz="2400" dirty="0"/>
              <a:t> also provide more limited Web conferencing capabilities, commonly referred to as video chatting. </a:t>
            </a:r>
            <a:r>
              <a:rPr lang="en-US" sz="2400"/>
              <a:t>Apple’s FaceTime is another video chatting technology available for iOS mobile devices with a forward-facing camera and Macintosh computers equipped with Apple’s version of a Webcam, called a FaceTime camera</a:t>
            </a:r>
            <a:endParaRPr lang="en-US" sz="2400" dirty="0"/>
          </a:p>
        </p:txBody>
      </p:sp>
    </p:spTree>
    <p:extLst>
      <p:ext uri="{BB962C8B-B14F-4D97-AF65-F5344CB8AC3E}">
        <p14:creationId xmlns:p14="http://schemas.microsoft.com/office/powerpoint/2010/main" val="205000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en-US" sz="2800" b="1" dirty="0"/>
              <a:t>WEB : MOBILE APPS OR M-COMMERCE: NEXT BIG THING</a:t>
            </a:r>
            <a:endParaRPr lang="en-US" sz="2800" dirty="0"/>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400" dirty="0"/>
              <a:t>The use of mobile Internet access devices such as smartphones, iPads and other tablet computers, and laptops in e-commerce has truly exploded. Smartphone and tablet users spent the majority of their time using mobile apps rather than the mobile Web</a:t>
            </a:r>
          </a:p>
          <a:p>
            <a:pPr marL="0" indent="0">
              <a:buNone/>
            </a:pPr>
            <a:r>
              <a:rPr lang="en-US" sz="2400" b="1" dirty="0"/>
              <a:t>Platforms for Mobile Application Development</a:t>
            </a:r>
          </a:p>
          <a:p>
            <a:pPr marL="0" indent="0">
              <a:buNone/>
            </a:pPr>
            <a:r>
              <a:rPr lang="en-US" sz="2400" dirty="0"/>
              <a:t>There are a variety of different platforms for mobile application development including Objective-C (for iOS devices), Java (BlackBerrys and Android smartphones), and C and C++ (Windows mobile devices and some BlackBerry coding). </a:t>
            </a:r>
          </a:p>
          <a:p>
            <a:pPr marL="0" indent="0">
              <a:buNone/>
            </a:pPr>
            <a:r>
              <a:rPr lang="en-US" sz="2400" b="1" dirty="0"/>
              <a:t>Mobile App Marketplaces</a:t>
            </a:r>
          </a:p>
          <a:p>
            <a:pPr marL="0" indent="0">
              <a:buNone/>
            </a:pPr>
            <a:r>
              <a:rPr lang="en-US" sz="2400" dirty="0"/>
              <a:t>Once written, applications are distributed through various marketplaces. Android apps for Android-based phones are distributed through Google Play, which is controlled by Google. iPhone applications are distributed through Apple’s App Store. BlackBerry applications can be found in RIM’s App World, while Microsoft operates the Windows Phone Marketplace for Windows mobile devices. Apps can also be purchased from third-party vendors such as Amazon’s Appstore</a:t>
            </a:r>
          </a:p>
        </p:txBody>
      </p:sp>
    </p:spTree>
    <p:extLst>
      <p:ext uri="{BB962C8B-B14F-4D97-AF65-F5344CB8AC3E}">
        <p14:creationId xmlns:p14="http://schemas.microsoft.com/office/powerpoint/2010/main" val="13053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II TECHNOLOGY INFRASTRUCTURE FOR E-COMMERCE</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4600" dirty="0"/>
              <a:t>CHAPTER 4</a:t>
            </a:r>
          </a:p>
          <a:p>
            <a:r>
              <a:rPr lang="en-US" sz="4600" dirty="0"/>
              <a:t> </a:t>
            </a:r>
            <a:r>
              <a:rPr lang="en-US" sz="3200" dirty="0"/>
              <a:t>BUILDING AN E-COMMERCE PRESENCE: WEB SITES, MOBILE SITES, AND APPS</a:t>
            </a:r>
          </a:p>
          <a:p>
            <a:pPr marL="0" indent="0">
              <a:buNone/>
            </a:pPr>
            <a:endParaRPr lang="en-US" sz="4600" dirty="0"/>
          </a:p>
        </p:txBody>
      </p:sp>
    </p:spTree>
    <p:extLst>
      <p:ext uri="{BB962C8B-B14F-4D97-AF65-F5344CB8AC3E}">
        <p14:creationId xmlns:p14="http://schemas.microsoft.com/office/powerpoint/2010/main" val="77654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 U I L D I N G  A N  E - C O M M E R C E  P R E S E N C E : W E B S I T E S , M O B I L E S I T E S , A N D A P P S</a:t>
            </a:r>
            <a:endParaRPr lang="en-US" sz="2800" b="1"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In Chapter 3, you learned about e-commerce’s technological foundation: the Internet, Web, and the mobile platform. In this chapter, we will examine the important factors that a manager needs to consider when building an e-commerce presence. The focus will be on the managerial and business decisions you must make before you begin, and that you will continually need to make. </a:t>
            </a:r>
          </a:p>
          <a:p>
            <a:pPr marL="0" indent="0">
              <a:buNone/>
            </a:pPr>
            <a:r>
              <a:rPr lang="en-US" sz="2400" dirty="0"/>
              <a:t>Although building a sophisticated e-commerce presence isn’t easy, today’s tools are much less expensive and far more powerful than they were during the early days of e-commerce. You do not have to be Amazon or eBay to create a successful Web e-commerce presence. In this chapter, we focus on both small and medium-sized businesses as well as much larger corporate entities that serve thousands of customers a day, or even an hour. </a:t>
            </a:r>
          </a:p>
        </p:txBody>
      </p:sp>
    </p:spTree>
    <p:extLst>
      <p:ext uri="{BB962C8B-B14F-4D97-AF65-F5344CB8AC3E}">
        <p14:creationId xmlns:p14="http://schemas.microsoft.com/office/powerpoint/2010/main" val="120010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IMAGING YOUR E-COMMERCE PRESENCE</a:t>
            </a:r>
            <a:endParaRPr lang="en-US" sz="2800" b="1"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400" dirty="0"/>
              <a:t>Before you begin to build a Web site or app of your own, there are some important questions you will need to think about and answer. The answers to these questions will drive the development and implementation of your online presence</a:t>
            </a:r>
          </a:p>
          <a:p>
            <a:pPr marL="0" indent="0">
              <a:buNone/>
            </a:pPr>
            <a:endParaRPr lang="en-US" sz="2400" dirty="0"/>
          </a:p>
          <a:p>
            <a:pPr marL="0" indent="0">
              <a:buNone/>
            </a:pPr>
            <a:r>
              <a:rPr lang="en-US" sz="2400" b="1" dirty="0"/>
              <a:t>What’s the Idea? (The Visioning Process)</a:t>
            </a:r>
          </a:p>
          <a:p>
            <a:pPr marL="0" indent="0">
              <a:buNone/>
            </a:pPr>
            <a:r>
              <a:rPr lang="en-US" sz="2400" dirty="0"/>
              <a:t>Before you can plan and actually build a Web presence, you need to have a vision of what you hope to accomplish and how you hope to accomplish it. The vision includes not just a statement of mission, but also identification of the target audience, characterization of the market space, a strategic analysis, an Internet marketing matrix, and a development timeline</a:t>
            </a:r>
            <a:endParaRPr lang="en-US" sz="2400" b="1" dirty="0"/>
          </a:p>
        </p:txBody>
      </p:sp>
    </p:spTree>
    <p:extLst>
      <p:ext uri="{BB962C8B-B14F-4D97-AF65-F5344CB8AC3E}">
        <p14:creationId xmlns:p14="http://schemas.microsoft.com/office/powerpoint/2010/main" val="366760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IMAGING YOUR E-COMMERCE PRESENCE</a:t>
            </a:r>
            <a:endParaRPr lang="en-US" sz="2800" b="1" dirty="0"/>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400" b="1" dirty="0"/>
              <a:t>Where’s the Money: Business and Revenue Model </a:t>
            </a:r>
          </a:p>
          <a:p>
            <a:pPr marL="0" indent="0">
              <a:buNone/>
            </a:pPr>
            <a:r>
              <a:rPr lang="en-US" sz="2400" dirty="0"/>
              <a:t>Once mission statement is defined, a vision, you need to start thinking about where the money will be coming from. You will need to develop a preliminary idea of your business and revenue models. You don’t need detailed revenue and cost projections at this point. Instead, you need a general idea of how your business will generate revenues</a:t>
            </a:r>
          </a:p>
          <a:p>
            <a:pPr marL="0" indent="0">
              <a:buNone/>
            </a:pPr>
            <a:endParaRPr lang="en-US" sz="2400" b="1" dirty="0"/>
          </a:p>
          <a:p>
            <a:pPr marL="0" indent="0">
              <a:buNone/>
            </a:pPr>
            <a:r>
              <a:rPr lang="en-US" sz="2400" b="1" dirty="0"/>
              <a:t>Who and Where is the Target Audience</a:t>
            </a:r>
          </a:p>
          <a:p>
            <a:pPr marL="0" indent="0">
              <a:buNone/>
            </a:pPr>
            <a:r>
              <a:rPr lang="en-US" sz="2400" dirty="0"/>
              <a:t>Without a clear understanding of your target audience, you will not have a successful Web presence. There are two questions here: who is your target audience and where are they on the Web? Your target audience can be described in a number of ways: demographics, behavior patterns (lifestyle), current consumption patterns (online vs. offline purchasing), digital usage patterns, content creation preferences (blogs, social networks, sites like Pinterest), and buyer personas (profiles of your typical customer). </a:t>
            </a:r>
            <a:endParaRPr lang="en-US" sz="2400" b="1" dirty="0"/>
          </a:p>
        </p:txBody>
      </p:sp>
    </p:spTree>
    <p:extLst>
      <p:ext uri="{BB962C8B-B14F-4D97-AF65-F5344CB8AC3E}">
        <p14:creationId xmlns:p14="http://schemas.microsoft.com/office/powerpoint/2010/main" val="419781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IMAGING YOUR E-COMMERCE PRESENCE</a:t>
            </a:r>
            <a:endParaRPr lang="en-US" sz="2800" b="1" dirty="0"/>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800" b="1" dirty="0"/>
              <a:t>What is the ballpark? Characterize the marketplace</a:t>
            </a:r>
          </a:p>
          <a:p>
            <a:pPr marL="0" indent="0">
              <a:buNone/>
            </a:pPr>
            <a:r>
              <a:rPr lang="en-US" dirty="0"/>
              <a:t>Features of the marketplace to focus on include the demographics of the market and how a Web presence fits into the market. In addition, you will want to know about the structure of the market: competitors and substitute products</a:t>
            </a:r>
          </a:p>
          <a:p>
            <a:pPr marL="0" indent="0">
              <a:buNone/>
            </a:pPr>
            <a:r>
              <a:rPr lang="en-US" sz="2800" b="1" dirty="0"/>
              <a:t>Where’s the Content Coming From?</a:t>
            </a:r>
          </a:p>
          <a:p>
            <a:pPr marL="0" indent="0">
              <a:buNone/>
            </a:pPr>
            <a:r>
              <a:rPr lang="en-US" sz="2800" u="sng" dirty="0"/>
              <a:t>Static and Dynamic Contents</a:t>
            </a:r>
            <a:r>
              <a:rPr lang="en-US" sz="2800" dirty="0"/>
              <a:t> : Static content is text and images that do not frequently change, such as product descriptions, photos, or text that you create to share with your visitors. Dynamic content is content that changes regularly, say, daily or hourly. Dynamic content can be created by you, or increasingly, by bloggers and fans of your Web site and products</a:t>
            </a:r>
          </a:p>
        </p:txBody>
      </p:sp>
    </p:spTree>
    <p:extLst>
      <p:ext uri="{BB962C8B-B14F-4D97-AF65-F5344CB8AC3E}">
        <p14:creationId xmlns:p14="http://schemas.microsoft.com/office/powerpoint/2010/main" val="35868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 PACKET SWITCHING</a:t>
            </a:r>
            <a:endParaRPr lang="en-US" dirty="0"/>
          </a:p>
        </p:txBody>
      </p:sp>
      <p:pic>
        <p:nvPicPr>
          <p:cNvPr id="4" name="Picture 3">
            <a:extLst>
              <a:ext uri="{FF2B5EF4-FFF2-40B4-BE49-F238E27FC236}">
                <a16:creationId xmlns:a16="http://schemas.microsoft.com/office/drawing/2014/main" id="{4F395456-9009-4B2A-BE30-BDC52D2FB05F}"/>
              </a:ext>
            </a:extLst>
          </p:cNvPr>
          <p:cNvPicPr>
            <a:picLocks noChangeAspect="1"/>
          </p:cNvPicPr>
          <p:nvPr/>
        </p:nvPicPr>
        <p:blipFill>
          <a:blip r:embed="rId2"/>
          <a:stretch>
            <a:fillRect/>
          </a:stretch>
        </p:blipFill>
        <p:spPr>
          <a:xfrm>
            <a:off x="2425149" y="1808792"/>
            <a:ext cx="7434468" cy="5001147"/>
          </a:xfrm>
          <a:prstGeom prst="rect">
            <a:avLst/>
          </a:prstGeom>
        </p:spPr>
      </p:pic>
    </p:spTree>
    <p:extLst>
      <p:ext uri="{BB962C8B-B14F-4D97-AF65-F5344CB8AC3E}">
        <p14:creationId xmlns:p14="http://schemas.microsoft.com/office/powerpoint/2010/main" val="56728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SWOT ANALYSIS</a:t>
            </a:r>
            <a:endParaRPr lang="en-US" sz="2800" b="1"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KNOW YOURSELF: CONDUCT A SWOT ANALYSIS</a:t>
            </a:r>
          </a:p>
          <a:p>
            <a:pPr marL="0" indent="0">
              <a:buNone/>
            </a:pPr>
            <a:r>
              <a:rPr lang="en-US" sz="2800" dirty="0"/>
              <a:t>A SWOT analysis is a simple but powerful method for strategizing about your business and understanding where you should focus your efforts. In a SWOT analysis you describe your strengths, weaknesses, threats, and opportunities</a:t>
            </a:r>
          </a:p>
        </p:txBody>
      </p:sp>
    </p:spTree>
    <p:extLst>
      <p:ext uri="{BB962C8B-B14F-4D97-AF65-F5344CB8AC3E}">
        <p14:creationId xmlns:p14="http://schemas.microsoft.com/office/powerpoint/2010/main" val="419425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SWOT ANALYSIS</a:t>
            </a:r>
            <a:endParaRPr lang="en-US" sz="2800" b="1" dirty="0"/>
          </a:p>
        </p:txBody>
      </p:sp>
      <p:pic>
        <p:nvPicPr>
          <p:cNvPr id="2" name="Picture 1">
            <a:extLst>
              <a:ext uri="{FF2B5EF4-FFF2-40B4-BE49-F238E27FC236}">
                <a16:creationId xmlns:a16="http://schemas.microsoft.com/office/drawing/2014/main" id="{32779676-9352-423B-8346-425A34AD7DC1}"/>
              </a:ext>
            </a:extLst>
          </p:cNvPr>
          <p:cNvPicPr>
            <a:picLocks noChangeAspect="1"/>
          </p:cNvPicPr>
          <p:nvPr/>
        </p:nvPicPr>
        <p:blipFill>
          <a:blip r:embed="rId2"/>
          <a:stretch>
            <a:fillRect/>
          </a:stretch>
        </p:blipFill>
        <p:spPr>
          <a:xfrm>
            <a:off x="2491409" y="1834169"/>
            <a:ext cx="6877878" cy="4813120"/>
          </a:xfrm>
          <a:prstGeom prst="rect">
            <a:avLst/>
          </a:prstGeom>
        </p:spPr>
      </p:pic>
    </p:spTree>
    <p:extLst>
      <p:ext uri="{BB962C8B-B14F-4D97-AF65-F5344CB8AC3E}">
        <p14:creationId xmlns:p14="http://schemas.microsoft.com/office/powerpoint/2010/main" val="247134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DEVELOP AN E-COMMERCE PRESENCE MAP</a:t>
            </a:r>
            <a:endParaRPr lang="en-US" sz="2800" b="1" dirty="0"/>
          </a:p>
        </p:txBody>
      </p:sp>
      <p:pic>
        <p:nvPicPr>
          <p:cNvPr id="4" name="Picture 3">
            <a:extLst>
              <a:ext uri="{FF2B5EF4-FFF2-40B4-BE49-F238E27FC236}">
                <a16:creationId xmlns:a16="http://schemas.microsoft.com/office/drawing/2014/main" id="{999E593E-4648-455C-8FA8-475CC57F4B62}"/>
              </a:ext>
            </a:extLst>
          </p:cNvPr>
          <p:cNvPicPr>
            <a:picLocks noChangeAspect="1"/>
          </p:cNvPicPr>
          <p:nvPr/>
        </p:nvPicPr>
        <p:blipFill>
          <a:blip r:embed="rId2"/>
          <a:stretch>
            <a:fillRect/>
          </a:stretch>
        </p:blipFill>
        <p:spPr>
          <a:xfrm>
            <a:off x="3060199" y="1913697"/>
            <a:ext cx="6573924" cy="4851538"/>
          </a:xfrm>
          <a:prstGeom prst="rect">
            <a:avLst/>
          </a:prstGeom>
        </p:spPr>
      </p:pic>
    </p:spTree>
    <p:extLst>
      <p:ext uri="{BB962C8B-B14F-4D97-AF65-F5344CB8AC3E}">
        <p14:creationId xmlns:p14="http://schemas.microsoft.com/office/powerpoint/2010/main" val="27449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DEVELOP A TIMELINE: MILESTONES </a:t>
            </a:r>
            <a:endParaRPr lang="en-US" sz="2800" b="1" dirty="0"/>
          </a:p>
        </p:txBody>
      </p:sp>
      <p:pic>
        <p:nvPicPr>
          <p:cNvPr id="2" name="Content Placeholder 1">
            <a:extLst>
              <a:ext uri="{FF2B5EF4-FFF2-40B4-BE49-F238E27FC236}">
                <a16:creationId xmlns:a16="http://schemas.microsoft.com/office/drawing/2014/main" id="{1BA37ECE-7381-4D15-9E9C-29BFF9E2E5BA}"/>
              </a:ext>
            </a:extLst>
          </p:cNvPr>
          <p:cNvPicPr>
            <a:picLocks noGrp="1" noChangeAspect="1"/>
          </p:cNvPicPr>
          <p:nvPr>
            <p:ph idx="1"/>
          </p:nvPr>
        </p:nvPicPr>
        <p:blipFill>
          <a:blip r:embed="rId2"/>
          <a:stretch>
            <a:fillRect/>
          </a:stretch>
        </p:blipFill>
        <p:spPr>
          <a:xfrm>
            <a:off x="2478157" y="1930510"/>
            <a:ext cx="7169426" cy="4831783"/>
          </a:xfrm>
          <a:prstGeom prst="rect">
            <a:avLst/>
          </a:prstGeom>
        </p:spPr>
      </p:pic>
    </p:spTree>
    <p:extLst>
      <p:ext uri="{BB962C8B-B14F-4D97-AF65-F5344CB8AC3E}">
        <p14:creationId xmlns:p14="http://schemas.microsoft.com/office/powerpoint/2010/main" val="381520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COMPONENTS OF A WEB PRESENCE BUDGET</a:t>
            </a:r>
            <a:endParaRPr lang="en-US" sz="2800" b="1" dirty="0"/>
          </a:p>
        </p:txBody>
      </p:sp>
      <p:pic>
        <p:nvPicPr>
          <p:cNvPr id="5" name="Picture 4">
            <a:extLst>
              <a:ext uri="{FF2B5EF4-FFF2-40B4-BE49-F238E27FC236}">
                <a16:creationId xmlns:a16="http://schemas.microsoft.com/office/drawing/2014/main" id="{5A879F85-9BCA-4ED9-BD3C-EAECD7E938C5}"/>
              </a:ext>
            </a:extLst>
          </p:cNvPr>
          <p:cNvPicPr>
            <a:picLocks noChangeAspect="1"/>
          </p:cNvPicPr>
          <p:nvPr/>
        </p:nvPicPr>
        <p:blipFill>
          <a:blip r:embed="rId2"/>
          <a:stretch>
            <a:fillRect/>
          </a:stretch>
        </p:blipFill>
        <p:spPr>
          <a:xfrm>
            <a:off x="2609850" y="1928812"/>
            <a:ext cx="6972300" cy="4829175"/>
          </a:xfrm>
          <a:prstGeom prst="rect">
            <a:avLst/>
          </a:prstGeom>
        </p:spPr>
      </p:pic>
    </p:spTree>
    <p:extLst>
      <p:ext uri="{BB962C8B-B14F-4D97-AF65-F5344CB8AC3E}">
        <p14:creationId xmlns:p14="http://schemas.microsoft.com/office/powerpoint/2010/main" val="29169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 SYSTEMATIC APPROACH</a:t>
            </a:r>
            <a:endParaRPr lang="en-US" sz="2800" b="1"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Once you have developed a vision of the Web presence you want to build, it’s time to start thinking about how to build and implement the Web presence. Building a successful e-commerce presence requires a keen understanding of business, technology, and social issues, as well as a systematic approach. E-commerce is just too important to be left totally to technologists and programmers</a:t>
            </a:r>
          </a:p>
        </p:txBody>
      </p:sp>
    </p:spTree>
    <p:extLst>
      <p:ext uri="{BB962C8B-B14F-4D97-AF65-F5344CB8AC3E}">
        <p14:creationId xmlns:p14="http://schemas.microsoft.com/office/powerpoint/2010/main" val="407986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 SYSTEMATIC APPROACH</a:t>
            </a:r>
            <a:endParaRPr lang="en-US" sz="2800" b="1" dirty="0"/>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MANAGEMENT CHALLENGES</a:t>
            </a:r>
          </a:p>
          <a:p>
            <a:r>
              <a:rPr lang="en-US" sz="2800" dirty="0"/>
              <a:t>Developing a clear understanding of your business objectives </a:t>
            </a:r>
          </a:p>
          <a:p>
            <a:r>
              <a:rPr lang="en-US" sz="2800" dirty="0"/>
              <a:t>Knowing how to choose the right technology to achieve those objectives. </a:t>
            </a:r>
          </a:p>
          <a:p>
            <a:pPr marL="0" indent="0">
              <a:buNone/>
            </a:pPr>
            <a:endParaRPr lang="en-US" sz="2800" dirty="0"/>
          </a:p>
          <a:p>
            <a:pPr marL="0" indent="0">
              <a:buNone/>
            </a:pPr>
            <a:r>
              <a:rPr lang="en-US" sz="2800" dirty="0"/>
              <a:t>The first challenge requires you to build a plan for developing your firm’s presence. The second challenge requires you to understand some of the basic elements of e-commerce infrastructure </a:t>
            </a:r>
            <a:endParaRPr lang="en-US" sz="2800" b="1" dirty="0"/>
          </a:p>
        </p:txBody>
      </p:sp>
    </p:spTree>
    <p:extLst>
      <p:ext uri="{BB962C8B-B14F-4D97-AF65-F5344CB8AC3E}">
        <p14:creationId xmlns:p14="http://schemas.microsoft.com/office/powerpoint/2010/main" val="29327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 SYSTEMATIC APPROACH</a:t>
            </a:r>
            <a:endParaRPr lang="en-US" sz="2800" b="1" dirty="0"/>
          </a:p>
        </p:txBody>
      </p:sp>
      <p:pic>
        <p:nvPicPr>
          <p:cNvPr id="2" name="Picture 1">
            <a:extLst>
              <a:ext uri="{FF2B5EF4-FFF2-40B4-BE49-F238E27FC236}">
                <a16:creationId xmlns:a16="http://schemas.microsoft.com/office/drawing/2014/main" id="{22347D88-2034-46E9-AD12-5A0E552DE775}"/>
              </a:ext>
            </a:extLst>
          </p:cNvPr>
          <p:cNvPicPr>
            <a:picLocks noChangeAspect="1"/>
          </p:cNvPicPr>
          <p:nvPr/>
        </p:nvPicPr>
        <p:blipFill>
          <a:blip r:embed="rId2"/>
          <a:stretch>
            <a:fillRect/>
          </a:stretch>
        </p:blipFill>
        <p:spPr>
          <a:xfrm>
            <a:off x="2440470" y="1802296"/>
            <a:ext cx="6953250" cy="4886325"/>
          </a:xfrm>
          <a:prstGeom prst="rect">
            <a:avLst/>
          </a:prstGeom>
        </p:spPr>
      </p:pic>
    </p:spTree>
    <p:extLst>
      <p:ext uri="{BB962C8B-B14F-4D97-AF65-F5344CB8AC3E}">
        <p14:creationId xmlns:p14="http://schemas.microsoft.com/office/powerpoint/2010/main" val="241504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PLANNING: THE SYSTEMS DEVELOPMENT LIFE CYCLE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Your second step in building an e-commerce Web site will be creating a plan document. In order to tackle a complex problem such as building an e-commerce site, you will have to proceed systematically through a series of steps. One methodology is the systems development life cycle. The systems development life cycle (SDLC) is a methodology for understanding the business objectives of any system and designing an appropriate solution</a:t>
            </a:r>
            <a:endParaRPr lang="en-US" sz="2800" b="1" dirty="0"/>
          </a:p>
        </p:txBody>
      </p:sp>
    </p:spTree>
    <p:extLst>
      <p:ext uri="{BB962C8B-B14F-4D97-AF65-F5344CB8AC3E}">
        <p14:creationId xmlns:p14="http://schemas.microsoft.com/office/powerpoint/2010/main" val="3219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PLANNING: THE SYSTEMS DEVELOPMENT LIFE CYCLE</a:t>
            </a:r>
          </a:p>
        </p:txBody>
      </p:sp>
      <p:sp>
        <p:nvSpPr>
          <p:cNvPr id="14" name="Content Placeholder 2"/>
          <p:cNvSpPr>
            <a:spLocks noGrp="1"/>
          </p:cNvSpPr>
          <p:nvPr>
            <p:ph idx="1"/>
          </p:nvPr>
        </p:nvSpPr>
        <p:spPr>
          <a:xfrm>
            <a:off x="437322" y="2107096"/>
            <a:ext cx="11410121" cy="4585252"/>
          </a:xfrm>
        </p:spPr>
        <p:txBody>
          <a:bodyPr>
            <a:normAutofit fontScale="92500" lnSpcReduction="20000"/>
          </a:bodyPr>
          <a:lstStyle/>
          <a:p>
            <a:pPr marL="0" indent="0">
              <a:buNone/>
            </a:pPr>
            <a:r>
              <a:rPr lang="en-US" sz="2800" dirty="0"/>
              <a:t>Five major steps involved in the systems development life cycle for an e-commerce site:</a:t>
            </a:r>
            <a:endParaRPr lang="en-US" sz="2800" b="1" dirty="0"/>
          </a:p>
          <a:p>
            <a:r>
              <a:rPr lang="en-US" sz="2800" dirty="0"/>
              <a:t>Systems analysis/planning : Identify the specific business objectives for the site, and then develop a list of system functionalities and information requirements</a:t>
            </a:r>
          </a:p>
          <a:p>
            <a:r>
              <a:rPr lang="en-US" sz="2800" dirty="0"/>
              <a:t>Systems design : Develop a system design specification (both logical design and physical design).</a:t>
            </a:r>
          </a:p>
          <a:p>
            <a:r>
              <a:rPr lang="en-US" sz="2800" dirty="0"/>
              <a:t>Building the system : Build the site, either by in-house personnel or by outsourcing all or part of the responsibility to outside contractors</a:t>
            </a:r>
          </a:p>
          <a:p>
            <a:r>
              <a:rPr lang="en-US" sz="2800" dirty="0"/>
              <a:t>Testing : Test the system (unit testing, system testing, and acceptance testing).</a:t>
            </a:r>
          </a:p>
          <a:p>
            <a:r>
              <a:rPr lang="en-US" sz="2800" dirty="0"/>
              <a:t>Implementation : Implement and maintain the site</a:t>
            </a:r>
            <a:endParaRPr lang="en-US" sz="2800" b="1" dirty="0"/>
          </a:p>
        </p:txBody>
      </p:sp>
    </p:spTree>
    <p:extLst>
      <p:ext uri="{BB962C8B-B14F-4D97-AF65-F5344CB8AC3E}">
        <p14:creationId xmlns:p14="http://schemas.microsoft.com/office/powerpoint/2010/main" val="322813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63826" y="466343"/>
            <a:ext cx="11131826" cy="1349205"/>
          </a:xfrm>
        </p:spPr>
        <p:txBody>
          <a:bodyPr>
            <a:normAutofit/>
          </a:bodyPr>
          <a:lstStyle/>
          <a:p>
            <a:r>
              <a:rPr lang="en-US" b="1" dirty="0"/>
              <a:t>INTERNET : KEY TECHNOLOGY CONCEPTS : </a:t>
            </a:r>
            <a:br>
              <a:rPr lang="en-US" b="1" dirty="0"/>
            </a:br>
            <a:r>
              <a:rPr lang="en-US" b="1" dirty="0"/>
              <a:t>TRANSMISSION CONTROL PROTOCOL/INTERNET PROTOCOL (TCP/IP)</a:t>
            </a:r>
            <a:endParaRPr lang="en-US" dirty="0"/>
          </a:p>
        </p:txBody>
      </p:sp>
      <p:sp>
        <p:nvSpPr>
          <p:cNvPr id="14" name="Content Placeholder 2"/>
          <p:cNvSpPr>
            <a:spLocks noGrp="1"/>
          </p:cNvSpPr>
          <p:nvPr>
            <p:ph idx="1"/>
          </p:nvPr>
        </p:nvSpPr>
        <p:spPr>
          <a:xfrm>
            <a:off x="1113183" y="2014330"/>
            <a:ext cx="10734260" cy="4678018"/>
          </a:xfrm>
        </p:spPr>
        <p:txBody>
          <a:bodyPr>
            <a:normAutofit fontScale="70000" lnSpcReduction="20000"/>
          </a:bodyPr>
          <a:lstStyle/>
          <a:p>
            <a:pPr marL="0" indent="0">
              <a:buNone/>
            </a:pPr>
            <a:r>
              <a:rPr lang="en-US" sz="3200" dirty="0"/>
              <a:t>While packet switching was an enormous advance in communications capacity, there was no universally agreed-upon method for breaking up digital messages into packets, routing them to the proper address, and then reassembling them into a coherent message. This was like having a system for producing stamps but no postal system (a series of post offices and a set of addresses). The answer was to develop a </a:t>
            </a:r>
            <a:r>
              <a:rPr lang="en-US" sz="3200" b="1" dirty="0"/>
              <a:t>protocol</a:t>
            </a:r>
            <a:r>
              <a:rPr lang="en-US" sz="3200" dirty="0"/>
              <a:t> (a set of rules and standards for data transfer) to govern the formatting, ordering, compressing, and error-checking of messages, as well as specify the speed of transmission and means by which devices on the network will indicate they have stopped sending and/or receiving messages. </a:t>
            </a:r>
          </a:p>
          <a:p>
            <a:pPr marL="0" indent="0">
              <a:buNone/>
            </a:pPr>
            <a:r>
              <a:rPr lang="en-US" sz="3200" b="1" dirty="0"/>
              <a:t>Transmission Control Protocol/Internet Protocol (TCP/IP)</a:t>
            </a:r>
            <a:r>
              <a:rPr lang="en-US" sz="3200" dirty="0"/>
              <a:t> has become the core communications protocol for the Internet (Cerf and Kahn, 1974). TCP establishes the connections among sending and receiving Web computers, and makes sure that packets sent by one computer are received in the same sequence by the other, without any packets missing. IP provides the Internet’s addressing scheme and is responsible for the actual delivery of the packets</a:t>
            </a:r>
            <a:endParaRPr lang="en-US" sz="2600" dirty="0"/>
          </a:p>
        </p:txBody>
      </p:sp>
    </p:spTree>
    <p:extLst>
      <p:ext uri="{BB962C8B-B14F-4D97-AF65-F5344CB8AC3E}">
        <p14:creationId xmlns:p14="http://schemas.microsoft.com/office/powerpoint/2010/main" val="392063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THE SYSTEMS DEVELOPMENT LIFE CYCLE : SYSTEM ANALYSIS</a:t>
            </a:r>
          </a:p>
        </p:txBody>
      </p:sp>
      <p:pic>
        <p:nvPicPr>
          <p:cNvPr id="4" name="Picture 3">
            <a:extLst>
              <a:ext uri="{FF2B5EF4-FFF2-40B4-BE49-F238E27FC236}">
                <a16:creationId xmlns:a16="http://schemas.microsoft.com/office/drawing/2014/main" id="{C2754AC5-106D-4439-AD47-5F4C48305081}"/>
              </a:ext>
            </a:extLst>
          </p:cNvPr>
          <p:cNvPicPr>
            <a:picLocks noChangeAspect="1"/>
          </p:cNvPicPr>
          <p:nvPr/>
        </p:nvPicPr>
        <p:blipFill>
          <a:blip r:embed="rId2"/>
          <a:stretch>
            <a:fillRect/>
          </a:stretch>
        </p:blipFill>
        <p:spPr>
          <a:xfrm>
            <a:off x="2771775" y="1962150"/>
            <a:ext cx="6648450" cy="4895850"/>
          </a:xfrm>
          <a:prstGeom prst="rect">
            <a:avLst/>
          </a:prstGeom>
        </p:spPr>
      </p:pic>
    </p:spTree>
    <p:extLst>
      <p:ext uri="{BB962C8B-B14F-4D97-AF65-F5344CB8AC3E}">
        <p14:creationId xmlns:p14="http://schemas.microsoft.com/office/powerpoint/2010/main" val="342546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SYSTEM DESIGN : LOGICAL AND PHYSICAL DESIGN</a:t>
            </a:r>
          </a:p>
        </p:txBody>
      </p:sp>
      <p:pic>
        <p:nvPicPr>
          <p:cNvPr id="4" name="Picture 3">
            <a:extLst>
              <a:ext uri="{FF2B5EF4-FFF2-40B4-BE49-F238E27FC236}">
                <a16:creationId xmlns:a16="http://schemas.microsoft.com/office/drawing/2014/main" id="{1CD5F51F-3C0D-41EE-9DBE-5E5F81EB0A9B}"/>
              </a:ext>
            </a:extLst>
          </p:cNvPr>
          <p:cNvPicPr>
            <a:picLocks noChangeAspect="1"/>
          </p:cNvPicPr>
          <p:nvPr/>
        </p:nvPicPr>
        <p:blipFill>
          <a:blip r:embed="rId2"/>
          <a:stretch>
            <a:fillRect/>
          </a:stretch>
        </p:blipFill>
        <p:spPr>
          <a:xfrm>
            <a:off x="3190875" y="1802296"/>
            <a:ext cx="5810250" cy="4895850"/>
          </a:xfrm>
          <a:prstGeom prst="rect">
            <a:avLst/>
          </a:prstGeom>
        </p:spPr>
      </p:pic>
    </p:spTree>
    <p:extLst>
      <p:ext uri="{BB962C8B-B14F-4D97-AF65-F5344CB8AC3E}">
        <p14:creationId xmlns:p14="http://schemas.microsoft.com/office/powerpoint/2010/main" val="358803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SYSTEM DESIGN : LOGICAL AND PHYSICAL DESIGN</a:t>
            </a:r>
          </a:p>
        </p:txBody>
      </p:sp>
      <p:pic>
        <p:nvPicPr>
          <p:cNvPr id="2" name="Picture 1">
            <a:extLst>
              <a:ext uri="{FF2B5EF4-FFF2-40B4-BE49-F238E27FC236}">
                <a16:creationId xmlns:a16="http://schemas.microsoft.com/office/drawing/2014/main" id="{A30E79A8-4FB1-47D7-9A40-94CB48312361}"/>
              </a:ext>
            </a:extLst>
          </p:cNvPr>
          <p:cNvPicPr>
            <a:picLocks noChangeAspect="1"/>
          </p:cNvPicPr>
          <p:nvPr/>
        </p:nvPicPr>
        <p:blipFill>
          <a:blip r:embed="rId2"/>
          <a:stretch>
            <a:fillRect/>
          </a:stretch>
        </p:blipFill>
        <p:spPr>
          <a:xfrm>
            <a:off x="2751896" y="1927155"/>
            <a:ext cx="6953250" cy="4752975"/>
          </a:xfrm>
          <a:prstGeom prst="rect">
            <a:avLst/>
          </a:prstGeom>
        </p:spPr>
      </p:pic>
    </p:spTree>
    <p:extLst>
      <p:ext uri="{BB962C8B-B14F-4D97-AF65-F5344CB8AC3E}">
        <p14:creationId xmlns:p14="http://schemas.microsoft.com/office/powerpoint/2010/main" val="24364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16835"/>
            <a:ext cx="10668001" cy="1285461"/>
          </a:xfrm>
        </p:spPr>
        <p:txBody>
          <a:bodyPr>
            <a:normAutofit/>
          </a:bodyPr>
          <a:lstStyle/>
          <a:p>
            <a:r>
              <a:rPr lang="pt-BR" sz="2800" b="1" dirty="0"/>
              <a:t>BUILDING AN E-COMMERCE PRESENCE :</a:t>
            </a:r>
            <a:br>
              <a:rPr lang="pt-BR" sz="2800" b="1" dirty="0"/>
            </a:br>
            <a:r>
              <a:rPr lang="en-US" sz="2800" b="1" dirty="0"/>
              <a:t>SYSTEM DESIGN : LOGICAL AND PHYSICAL DESIGN</a:t>
            </a:r>
          </a:p>
        </p:txBody>
      </p:sp>
      <p:pic>
        <p:nvPicPr>
          <p:cNvPr id="3" name="Picture 2">
            <a:extLst>
              <a:ext uri="{FF2B5EF4-FFF2-40B4-BE49-F238E27FC236}">
                <a16:creationId xmlns:a16="http://schemas.microsoft.com/office/drawing/2014/main" id="{0C613A5E-D9E2-4BAF-9FC7-88B3F70CDE67}"/>
              </a:ext>
            </a:extLst>
          </p:cNvPr>
          <p:cNvPicPr>
            <a:picLocks noChangeAspect="1"/>
          </p:cNvPicPr>
          <p:nvPr/>
        </p:nvPicPr>
        <p:blipFill>
          <a:blip r:embed="rId2"/>
          <a:stretch>
            <a:fillRect/>
          </a:stretch>
        </p:blipFill>
        <p:spPr>
          <a:xfrm>
            <a:off x="1987827" y="1855460"/>
            <a:ext cx="8509116" cy="4744123"/>
          </a:xfrm>
          <a:prstGeom prst="rect">
            <a:avLst/>
          </a:prstGeom>
        </p:spPr>
      </p:pic>
    </p:spTree>
    <p:extLst>
      <p:ext uri="{BB962C8B-B14F-4D97-AF65-F5344CB8AC3E}">
        <p14:creationId xmlns:p14="http://schemas.microsoft.com/office/powerpoint/2010/main" val="234015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pt-BR" sz="2800" b="1" dirty="0"/>
              <a:t>BUILDING AN E-COMMERCE PRESENCE :</a:t>
            </a:r>
            <a:br>
              <a:rPr lang="pt-BR" sz="2800" b="1" dirty="0"/>
            </a:br>
            <a:r>
              <a:rPr lang="en-US" sz="2800" b="1" dirty="0"/>
              <a:t>TESTING  AND MAINTENANCE OF THE SYSTEM</a:t>
            </a:r>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800" dirty="0"/>
              <a:t>Once the system has been built and programmed, you will have to engage in a testing process. Depending on the size of the system, this could be fairly difficult and lengthy. Testing is required whether the system is outsourced or built in-house</a:t>
            </a:r>
          </a:p>
          <a:p>
            <a:pPr marL="0" indent="0">
              <a:buNone/>
            </a:pPr>
            <a:r>
              <a:rPr lang="en-US" sz="2800" b="1" dirty="0"/>
              <a:t>Testing Types</a:t>
            </a:r>
          </a:p>
          <a:p>
            <a:pPr marL="0" indent="0">
              <a:buNone/>
            </a:pPr>
            <a:r>
              <a:rPr lang="en-US" sz="2800" b="1" dirty="0"/>
              <a:t>Unit testing</a:t>
            </a:r>
            <a:r>
              <a:rPr lang="en-US" sz="2800" dirty="0"/>
              <a:t> involves testing the site’s program modules one at a time</a:t>
            </a:r>
          </a:p>
          <a:p>
            <a:pPr marL="0" indent="0">
              <a:buNone/>
            </a:pPr>
            <a:r>
              <a:rPr lang="en-US" sz="2800" b="1" dirty="0"/>
              <a:t>System testing</a:t>
            </a:r>
            <a:r>
              <a:rPr lang="en-US" sz="2800" dirty="0"/>
              <a:t> involves testing the site as a whole, in the same way a typical user would when using the site</a:t>
            </a:r>
          </a:p>
          <a:p>
            <a:pPr marL="0" indent="0">
              <a:buNone/>
            </a:pPr>
            <a:r>
              <a:rPr lang="en-US" sz="2800" b="1" dirty="0"/>
              <a:t>Acceptance testing</a:t>
            </a:r>
            <a:r>
              <a:rPr lang="en-US" sz="2800" dirty="0"/>
              <a:t> requires that the firm’s key personnel and managers in marketing, production, sales, and general management actually use the system as installed on a test Internet or intranet server</a:t>
            </a:r>
          </a:p>
          <a:p>
            <a:pPr marL="0" indent="0">
              <a:buNone/>
            </a:pPr>
            <a:endParaRPr lang="en-US" sz="2800" b="1" dirty="0"/>
          </a:p>
        </p:txBody>
      </p:sp>
    </p:spTree>
    <p:extLst>
      <p:ext uri="{BB962C8B-B14F-4D97-AF65-F5344CB8AC3E}">
        <p14:creationId xmlns:p14="http://schemas.microsoft.com/office/powerpoint/2010/main" val="1503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pt-BR" sz="2800" b="1" dirty="0"/>
              <a:t>BUILDING AN E-COMMERCE PRESENCE :</a:t>
            </a:r>
            <a:br>
              <a:rPr lang="pt-BR" sz="2800" b="1" dirty="0"/>
            </a:br>
            <a:r>
              <a:rPr lang="en-US" sz="2800" b="1" dirty="0"/>
              <a:t>TESTING  AND MAINTENANCE OF THE SYSTEM</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IMPLEMENTATION AND MAINTENANCE</a:t>
            </a:r>
          </a:p>
          <a:p>
            <a:pPr marL="0" indent="0">
              <a:buNone/>
            </a:pPr>
            <a:r>
              <a:rPr lang="en-US" sz="2800" dirty="0"/>
              <a:t>Most people unfamiliar with systems erroneously think that once an information system is installed, the process is over. In fact, while the beginning of the process is over, the operational life of a system is just beginning. Systems break down for a variety of reasons—most of them unpredictable</a:t>
            </a:r>
            <a:endParaRPr lang="en-US" sz="2800" b="1" dirty="0"/>
          </a:p>
        </p:txBody>
      </p:sp>
    </p:spTree>
    <p:extLst>
      <p:ext uri="{BB962C8B-B14F-4D97-AF65-F5344CB8AC3E}">
        <p14:creationId xmlns:p14="http://schemas.microsoft.com/office/powerpoint/2010/main" val="415404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pt-BR" sz="2800" b="1" dirty="0"/>
              <a:t>BUILDING AN E-COMMERCE PRESENCE :</a:t>
            </a:r>
            <a:br>
              <a:rPr lang="pt-BR" sz="2800" b="1" dirty="0"/>
            </a:br>
            <a:r>
              <a:rPr lang="en-US" sz="2800" b="1" dirty="0"/>
              <a:t>CHOOSING SOFTWARE AND HARDWARE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Much of what you are able to do at an e-commerce site is a function of the software and hardware. Along with telecommunications, hardware and software constitute the infrastructure of a Web presence. As a business manager in charge of building the site, you will need to know some basic information about both</a:t>
            </a:r>
          </a:p>
          <a:p>
            <a:pPr marL="0" indent="0">
              <a:buNone/>
            </a:pPr>
            <a:r>
              <a:rPr lang="en-US" sz="2800" b="1" dirty="0"/>
              <a:t>System architecture </a:t>
            </a:r>
            <a:r>
              <a:rPr lang="en-US" sz="2800" dirty="0"/>
              <a:t>refers to the arrangement of software, machinery, and tasks in an information system needed to achieve a specific functionality (much like a home’s architecture refers to the arrangement of building materials to achieve a particular functionality).</a:t>
            </a:r>
          </a:p>
          <a:p>
            <a:pPr marL="0" indent="0">
              <a:buNone/>
            </a:pPr>
            <a:endParaRPr lang="en-US" sz="2800" b="1" dirty="0"/>
          </a:p>
        </p:txBody>
      </p:sp>
    </p:spTree>
    <p:extLst>
      <p:ext uri="{BB962C8B-B14F-4D97-AF65-F5344CB8AC3E}">
        <p14:creationId xmlns:p14="http://schemas.microsoft.com/office/powerpoint/2010/main" val="27961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pt-BR" sz="2800" b="1" dirty="0"/>
              <a:t>BUILDING AN E-COMMERCE PRESENCE :</a:t>
            </a:r>
            <a:br>
              <a:rPr lang="pt-BR" sz="2800" b="1" dirty="0"/>
            </a:br>
            <a:r>
              <a:rPr lang="en-US" sz="2800" b="1" dirty="0"/>
              <a:t>CHOOSING SOFTWARE AND HARDWARE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b="1" dirty="0"/>
              <a:t>Two-tier architecture</a:t>
            </a:r>
            <a:r>
              <a:rPr lang="en-US" sz="2800" dirty="0"/>
              <a:t> e-commerce system architecture in which a Web server responds to requests for Web pages and a database server provides backend data storage</a:t>
            </a:r>
          </a:p>
          <a:p>
            <a:pPr marL="0" indent="0">
              <a:buNone/>
            </a:pPr>
            <a:endParaRPr lang="en-US" sz="2800" b="1" dirty="0"/>
          </a:p>
          <a:p>
            <a:pPr marL="0" indent="0">
              <a:buNone/>
            </a:pPr>
            <a:r>
              <a:rPr lang="en-US" sz="2800" b="1" dirty="0"/>
              <a:t>Multi-tier architecture</a:t>
            </a:r>
            <a:r>
              <a:rPr lang="en-US" sz="2800" dirty="0"/>
              <a:t> e-commerce system architecture in which the Web server is linked to a </a:t>
            </a:r>
            <a:r>
              <a:rPr lang="en-US" sz="2800" dirty="0" err="1"/>
              <a:t>middletier</a:t>
            </a:r>
            <a:r>
              <a:rPr lang="en-US" sz="2800" dirty="0"/>
              <a:t> layer that typically includes a series of application servers that perform specific tasks as well as a backend layer of existing corporate systems</a:t>
            </a:r>
            <a:endParaRPr lang="en-US" sz="2800" b="1" dirty="0"/>
          </a:p>
        </p:txBody>
      </p:sp>
    </p:spTree>
    <p:extLst>
      <p:ext uri="{BB962C8B-B14F-4D97-AF65-F5344CB8AC3E}">
        <p14:creationId xmlns:p14="http://schemas.microsoft.com/office/powerpoint/2010/main" val="111813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3EC1-86B6-49FF-9462-F7854B894F0C}"/>
              </a:ext>
            </a:extLst>
          </p:cNvPr>
          <p:cNvSpPr>
            <a:spLocks noGrp="1"/>
          </p:cNvSpPr>
          <p:nvPr>
            <p:ph type="title"/>
          </p:nvPr>
        </p:nvSpPr>
        <p:spPr/>
        <p:txBody>
          <a:bodyPr/>
          <a:lstStyle/>
          <a:p>
            <a:r>
              <a:rPr lang="en-US" b="1" dirty="0"/>
              <a:t>Simple Versus Multi-tiered Web Site Architecture</a:t>
            </a:r>
          </a:p>
        </p:txBody>
      </p:sp>
      <p:pic>
        <p:nvPicPr>
          <p:cNvPr id="4" name="Content Placeholder 3">
            <a:extLst>
              <a:ext uri="{FF2B5EF4-FFF2-40B4-BE49-F238E27FC236}">
                <a16:creationId xmlns:a16="http://schemas.microsoft.com/office/drawing/2014/main" id="{2672483A-D1DC-4C71-9CAA-0069122E8941}"/>
              </a:ext>
            </a:extLst>
          </p:cNvPr>
          <p:cNvPicPr>
            <a:picLocks noGrp="1" noChangeAspect="1"/>
          </p:cNvPicPr>
          <p:nvPr>
            <p:ph idx="1"/>
          </p:nvPr>
        </p:nvPicPr>
        <p:blipFill>
          <a:blip r:embed="rId2"/>
          <a:stretch>
            <a:fillRect/>
          </a:stretch>
        </p:blipFill>
        <p:spPr>
          <a:xfrm>
            <a:off x="3298731" y="1828456"/>
            <a:ext cx="5845269" cy="4994350"/>
          </a:xfrm>
          <a:prstGeom prst="rect">
            <a:avLst/>
          </a:prstGeom>
        </p:spPr>
      </p:pic>
    </p:spTree>
    <p:extLst>
      <p:ext uri="{BB962C8B-B14F-4D97-AF65-F5344CB8AC3E}">
        <p14:creationId xmlns:p14="http://schemas.microsoft.com/office/powerpoint/2010/main" val="11088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3EC1-86B6-49FF-9462-F7854B894F0C}"/>
              </a:ext>
            </a:extLst>
          </p:cNvPr>
          <p:cNvSpPr>
            <a:spLocks noGrp="1"/>
          </p:cNvSpPr>
          <p:nvPr>
            <p:ph type="title"/>
          </p:nvPr>
        </p:nvSpPr>
        <p:spPr/>
        <p:txBody>
          <a:bodyPr/>
          <a:lstStyle/>
          <a:p>
            <a:r>
              <a:rPr lang="en-US" b="1" dirty="0"/>
              <a:t>WEB SERVERS FEATURES</a:t>
            </a:r>
          </a:p>
        </p:txBody>
      </p:sp>
      <p:pic>
        <p:nvPicPr>
          <p:cNvPr id="6" name="Picture 5">
            <a:extLst>
              <a:ext uri="{FF2B5EF4-FFF2-40B4-BE49-F238E27FC236}">
                <a16:creationId xmlns:a16="http://schemas.microsoft.com/office/drawing/2014/main" id="{3A0CE0C6-4014-4694-964E-EA9515E63B6C}"/>
              </a:ext>
            </a:extLst>
          </p:cNvPr>
          <p:cNvPicPr>
            <a:picLocks noChangeAspect="1"/>
          </p:cNvPicPr>
          <p:nvPr/>
        </p:nvPicPr>
        <p:blipFill>
          <a:blip r:embed="rId2"/>
          <a:stretch>
            <a:fillRect/>
          </a:stretch>
        </p:blipFill>
        <p:spPr>
          <a:xfrm>
            <a:off x="2120348" y="1943628"/>
            <a:ext cx="8213714" cy="4722216"/>
          </a:xfrm>
          <a:prstGeom prst="rect">
            <a:avLst/>
          </a:prstGeom>
        </p:spPr>
      </p:pic>
    </p:spTree>
    <p:extLst>
      <p:ext uri="{BB962C8B-B14F-4D97-AF65-F5344CB8AC3E}">
        <p14:creationId xmlns:p14="http://schemas.microsoft.com/office/powerpoint/2010/main" val="45125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 IP ADDRESSES</a:t>
            </a:r>
            <a:endParaRPr lang="en-US" dirty="0"/>
          </a:p>
        </p:txBody>
      </p:sp>
      <p:sp>
        <p:nvSpPr>
          <p:cNvPr id="14" name="Content Placeholder 2"/>
          <p:cNvSpPr>
            <a:spLocks noGrp="1"/>
          </p:cNvSpPr>
          <p:nvPr>
            <p:ph idx="1"/>
          </p:nvPr>
        </p:nvSpPr>
        <p:spPr>
          <a:xfrm>
            <a:off x="1113183" y="2014330"/>
            <a:ext cx="10734260" cy="4678018"/>
          </a:xfrm>
        </p:spPr>
        <p:txBody>
          <a:bodyPr>
            <a:normAutofit/>
          </a:bodyPr>
          <a:lstStyle/>
          <a:p>
            <a:pPr marL="0" indent="0">
              <a:buNone/>
            </a:pPr>
            <a:r>
              <a:rPr lang="en-US" sz="2800" dirty="0"/>
              <a:t>The </a:t>
            </a:r>
            <a:r>
              <a:rPr lang="en-US" sz="2800" b="1" dirty="0"/>
              <a:t>IP addressing</a:t>
            </a:r>
            <a:r>
              <a:rPr lang="en-US" sz="2800" dirty="0"/>
              <a:t> scheme answers the question “How can billions of computers attached to the Internet communicate with one another?” The answer is that every computer connected to the Internet must be assigned an address—otherwise it cannot send or receive TCP packets. For instance, when you sign onto the Internet using a dial-up, DSL, or cable modem, your computer is assigned a temporary address by your Internet Service Provider. Most corporate and university computers attached to a local area network have a permanent IP address.</a:t>
            </a:r>
          </a:p>
        </p:txBody>
      </p:sp>
    </p:spTree>
    <p:extLst>
      <p:ext uri="{BB962C8B-B14F-4D97-AF65-F5344CB8AC3E}">
        <p14:creationId xmlns:p14="http://schemas.microsoft.com/office/powerpoint/2010/main" val="40256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APPLICATION SERVERS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Web application servers are software programs that provide the specific business functionality required of a Web site. </a:t>
            </a:r>
          </a:p>
          <a:p>
            <a:pPr marL="0" indent="0">
              <a:buNone/>
            </a:pPr>
            <a:r>
              <a:rPr lang="en-US" sz="2800" dirty="0"/>
              <a:t>The basic idea of application servers is to isolate the business applications from the details of displaying Web pages to users on the front end and the details of connecting to databases on the back end. </a:t>
            </a:r>
          </a:p>
          <a:p>
            <a:pPr marL="0" indent="0">
              <a:buNone/>
            </a:pPr>
            <a:r>
              <a:rPr lang="en-US" sz="2800" dirty="0"/>
              <a:t>Application servers are a kind of middleware software that provides the glue connecting traditional corporate systems to the customer as well as all the functionality needed to conduct e-commerce</a:t>
            </a:r>
            <a:endParaRPr lang="en-US" sz="2800" b="1" dirty="0"/>
          </a:p>
        </p:txBody>
      </p:sp>
    </p:spTree>
    <p:extLst>
      <p:ext uri="{BB962C8B-B14F-4D97-AF65-F5344CB8AC3E}">
        <p14:creationId xmlns:p14="http://schemas.microsoft.com/office/powerpoint/2010/main" val="315263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3EC1-86B6-49FF-9462-F7854B894F0C}"/>
              </a:ext>
            </a:extLst>
          </p:cNvPr>
          <p:cNvSpPr>
            <a:spLocks noGrp="1"/>
          </p:cNvSpPr>
          <p:nvPr>
            <p:ph type="title"/>
          </p:nvPr>
        </p:nvSpPr>
        <p:spPr/>
        <p:txBody>
          <a:bodyPr/>
          <a:lstStyle/>
          <a:p>
            <a:r>
              <a:rPr lang="en-US" b="1" dirty="0"/>
              <a:t>E-COMMERCE MERCHANT SERVER SOFTWARE FUNCTIONALITY</a:t>
            </a:r>
          </a:p>
        </p:txBody>
      </p:sp>
      <p:pic>
        <p:nvPicPr>
          <p:cNvPr id="3" name="Picture 2">
            <a:extLst>
              <a:ext uri="{FF2B5EF4-FFF2-40B4-BE49-F238E27FC236}">
                <a16:creationId xmlns:a16="http://schemas.microsoft.com/office/drawing/2014/main" id="{C6850E41-74BD-43B1-9154-D807A79F271C}"/>
              </a:ext>
            </a:extLst>
          </p:cNvPr>
          <p:cNvPicPr>
            <a:picLocks noChangeAspect="1"/>
          </p:cNvPicPr>
          <p:nvPr/>
        </p:nvPicPr>
        <p:blipFill>
          <a:blip r:embed="rId2"/>
          <a:stretch>
            <a:fillRect/>
          </a:stretch>
        </p:blipFill>
        <p:spPr>
          <a:xfrm>
            <a:off x="3665261" y="1704975"/>
            <a:ext cx="5153025" cy="5153025"/>
          </a:xfrm>
          <a:prstGeom prst="rect">
            <a:avLst/>
          </a:prstGeom>
        </p:spPr>
      </p:pic>
    </p:spTree>
    <p:extLst>
      <p:ext uri="{BB962C8B-B14F-4D97-AF65-F5344CB8AC3E}">
        <p14:creationId xmlns:p14="http://schemas.microsoft.com/office/powerpoint/2010/main" val="13120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MERCHANT SERVER SOFTWARE PACKAGES(E-COMMERCE SUITE)</a:t>
            </a:r>
          </a:p>
        </p:txBody>
      </p:sp>
      <p:sp>
        <p:nvSpPr>
          <p:cNvPr id="14" name="Content Placeholder 2"/>
          <p:cNvSpPr>
            <a:spLocks noGrp="1"/>
          </p:cNvSpPr>
          <p:nvPr>
            <p:ph idx="1"/>
          </p:nvPr>
        </p:nvSpPr>
        <p:spPr>
          <a:xfrm>
            <a:off x="437322" y="2107096"/>
            <a:ext cx="11410121" cy="4585252"/>
          </a:xfrm>
        </p:spPr>
        <p:txBody>
          <a:bodyPr>
            <a:normAutofit lnSpcReduction="10000"/>
          </a:bodyPr>
          <a:lstStyle/>
          <a:p>
            <a:pPr marL="0" indent="0">
              <a:buNone/>
            </a:pPr>
            <a:r>
              <a:rPr lang="en-US" sz="2800" dirty="0"/>
              <a:t>Rather than build your site from a collection of disparate software applications, it is easier, faster, and generally more cost-effective to purchase a </a:t>
            </a:r>
            <a:r>
              <a:rPr lang="en-US" sz="2800" b="1" dirty="0"/>
              <a:t>merchant server software </a:t>
            </a:r>
            <a:r>
              <a:rPr lang="en-US" sz="2800" dirty="0"/>
              <a:t>package (also called an </a:t>
            </a:r>
            <a:r>
              <a:rPr lang="en-US" sz="2800" b="1" dirty="0"/>
              <a:t>e-commerce server suite</a:t>
            </a:r>
            <a:r>
              <a:rPr lang="en-US" sz="2800" dirty="0"/>
              <a:t>)</a:t>
            </a:r>
          </a:p>
          <a:p>
            <a:pPr marL="0" indent="0">
              <a:buNone/>
            </a:pPr>
            <a:r>
              <a:rPr lang="en-US" sz="2800" dirty="0"/>
              <a:t>Merchant server software/ecommerce suites offer an integrated environment that promises to provide most or all of the functionality and capabilities you will need to develop a sophisticated, customer-centric site</a:t>
            </a:r>
          </a:p>
          <a:p>
            <a:pPr marL="0" indent="0">
              <a:buNone/>
            </a:pPr>
            <a:r>
              <a:rPr lang="en-US" sz="2800" dirty="0"/>
              <a:t>An important element of merchant software packages is a built-in shopping cart that can display merchandise, manage orders, and clear credit card transactions. </a:t>
            </a:r>
            <a:endParaRPr lang="en-US" sz="2800" b="1" dirty="0"/>
          </a:p>
        </p:txBody>
      </p:sp>
    </p:spTree>
    <p:extLst>
      <p:ext uri="{BB962C8B-B14F-4D97-AF65-F5344CB8AC3E}">
        <p14:creationId xmlns:p14="http://schemas.microsoft.com/office/powerpoint/2010/main" val="151647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MERCHANT SERVER SOFTWARE PACKAGES(E-COMMERCE SUITE)</a:t>
            </a:r>
          </a:p>
        </p:txBody>
      </p:sp>
      <p:sp>
        <p:nvSpPr>
          <p:cNvPr id="14" name="Content Placeholder 2"/>
          <p:cNvSpPr>
            <a:spLocks noGrp="1"/>
          </p:cNvSpPr>
          <p:nvPr>
            <p:ph idx="1"/>
          </p:nvPr>
        </p:nvSpPr>
        <p:spPr>
          <a:xfrm>
            <a:off x="437322" y="2107096"/>
            <a:ext cx="11410121" cy="4585252"/>
          </a:xfrm>
        </p:spPr>
        <p:txBody>
          <a:bodyPr>
            <a:normAutofit fontScale="92500"/>
          </a:bodyPr>
          <a:lstStyle/>
          <a:p>
            <a:pPr marL="0" indent="0">
              <a:buNone/>
            </a:pPr>
            <a:r>
              <a:rPr lang="en-US" sz="2800" dirty="0"/>
              <a:t>E-commerce suites come in three general ranges of price and functionality.</a:t>
            </a:r>
          </a:p>
          <a:p>
            <a:pPr marL="0" indent="0">
              <a:buNone/>
            </a:pPr>
            <a:r>
              <a:rPr lang="en-US" sz="2800" b="1" dirty="0"/>
              <a:t>Basic packages </a:t>
            </a:r>
            <a:r>
              <a:rPr lang="en-US" sz="2800" dirty="0"/>
              <a:t>for elementary e-commerce business applications are provided by </a:t>
            </a:r>
            <a:r>
              <a:rPr lang="en-US" sz="2800" dirty="0" err="1"/>
              <a:t>Bizland</a:t>
            </a:r>
            <a:r>
              <a:rPr lang="en-US" sz="2800" dirty="0"/>
              <a:t>, </a:t>
            </a:r>
            <a:r>
              <a:rPr lang="en-US" sz="2800" dirty="0" err="1"/>
              <a:t>HyperMart</a:t>
            </a:r>
            <a:r>
              <a:rPr lang="en-US" sz="2800" dirty="0"/>
              <a:t>, and Yahoo Merchant Solutions. PayPal can be used as a payment system on simple Web sites, and widgets can add interesting capabilities</a:t>
            </a:r>
          </a:p>
          <a:p>
            <a:pPr marL="0" indent="0">
              <a:buNone/>
            </a:pPr>
            <a:r>
              <a:rPr lang="en-US" sz="2800" b="1" dirty="0"/>
              <a:t>Midrange suites </a:t>
            </a:r>
            <a:r>
              <a:rPr lang="en-US" sz="2800" dirty="0"/>
              <a:t>include IBM WebSphere Commerce Express Edition and Commerce Server (formerly Microsoft Commerce Server)</a:t>
            </a:r>
          </a:p>
          <a:p>
            <a:pPr marL="0" indent="0">
              <a:buNone/>
            </a:pPr>
            <a:r>
              <a:rPr lang="en-US" sz="2800" b="1" dirty="0"/>
              <a:t>High-end enterprise solutions </a:t>
            </a:r>
            <a:r>
              <a:rPr lang="en-US" sz="2800" dirty="0"/>
              <a:t>for large global firms are provided by IBM WebSphere’s Commerce on Cloud, Professional, and Enterprise Editions, Oracle ATG Web Commerce, GSI Commerce, Demandware, Magento, and others</a:t>
            </a:r>
          </a:p>
          <a:p>
            <a:pPr marL="0" indent="0">
              <a:buNone/>
            </a:pPr>
            <a:endParaRPr lang="en-US" sz="2800" dirty="0"/>
          </a:p>
          <a:p>
            <a:pPr marL="0" indent="0">
              <a:buNone/>
            </a:pPr>
            <a:endParaRPr lang="en-US" sz="2800" b="1" dirty="0"/>
          </a:p>
        </p:txBody>
      </p:sp>
    </p:spTree>
    <p:extLst>
      <p:ext uri="{BB962C8B-B14F-4D97-AF65-F5344CB8AC3E}">
        <p14:creationId xmlns:p14="http://schemas.microsoft.com/office/powerpoint/2010/main" val="30325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CHOOSING OR EVALAUTING OF AN E-COMMERCE SUITE</a:t>
            </a:r>
          </a:p>
        </p:txBody>
      </p:sp>
      <p:sp>
        <p:nvSpPr>
          <p:cNvPr id="14" name="Content Placeholder 2"/>
          <p:cNvSpPr>
            <a:spLocks noGrp="1"/>
          </p:cNvSpPr>
          <p:nvPr>
            <p:ph idx="1"/>
          </p:nvPr>
        </p:nvSpPr>
        <p:spPr>
          <a:xfrm>
            <a:off x="437322" y="2107096"/>
            <a:ext cx="11410121" cy="4585252"/>
          </a:xfrm>
        </p:spPr>
        <p:txBody>
          <a:bodyPr>
            <a:noAutofit/>
          </a:bodyPr>
          <a:lstStyle/>
          <a:p>
            <a:pPr marL="0" indent="0">
              <a:buNone/>
            </a:pPr>
            <a:r>
              <a:rPr lang="en-US" sz="2400" dirty="0"/>
              <a:t>With all of these vendors, how do you choose the right one? Evaluating these tools and making a choice is one of the most important and uncertain decisions you will make in building an e-commerce site. The real costs are hidden—they involve training your staff to use the tools and integrating the tools into your business processes and organizational culture. The following are some of the key factors to consider:</a:t>
            </a:r>
          </a:p>
          <a:p>
            <a:r>
              <a:rPr lang="en-US" sz="2400" dirty="0"/>
              <a:t>Functionality</a:t>
            </a:r>
          </a:p>
          <a:p>
            <a:r>
              <a:rPr lang="en-US" sz="2400" dirty="0"/>
              <a:t>Support for different business models</a:t>
            </a:r>
          </a:p>
          <a:p>
            <a:r>
              <a:rPr lang="en-US" sz="2400" dirty="0"/>
              <a:t>Business process modeling tools</a:t>
            </a:r>
          </a:p>
        </p:txBody>
      </p:sp>
    </p:spTree>
    <p:extLst>
      <p:ext uri="{BB962C8B-B14F-4D97-AF65-F5344CB8AC3E}">
        <p14:creationId xmlns:p14="http://schemas.microsoft.com/office/powerpoint/2010/main" val="238416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CHOOSING OR EVALAUTING OF AN E-COMMERCE SUITE</a:t>
            </a:r>
          </a:p>
        </p:txBody>
      </p:sp>
      <p:sp>
        <p:nvSpPr>
          <p:cNvPr id="14" name="Content Placeholder 2"/>
          <p:cNvSpPr>
            <a:spLocks noGrp="1"/>
          </p:cNvSpPr>
          <p:nvPr>
            <p:ph idx="1"/>
          </p:nvPr>
        </p:nvSpPr>
        <p:spPr>
          <a:xfrm>
            <a:off x="437322" y="2107096"/>
            <a:ext cx="11410121" cy="4585252"/>
          </a:xfrm>
        </p:spPr>
        <p:txBody>
          <a:bodyPr>
            <a:noAutofit/>
          </a:bodyPr>
          <a:lstStyle/>
          <a:p>
            <a:r>
              <a:rPr lang="en-US" sz="2800" dirty="0"/>
              <a:t>Visual site management tools and reporting</a:t>
            </a:r>
          </a:p>
          <a:p>
            <a:r>
              <a:rPr lang="en-US" sz="2800" dirty="0"/>
              <a:t>Performance and scalability</a:t>
            </a:r>
          </a:p>
          <a:p>
            <a:r>
              <a:rPr lang="en-US" sz="2800" dirty="0"/>
              <a:t>Connectivity to existing business systems</a:t>
            </a:r>
            <a:endParaRPr lang="en-US" sz="2800" b="1" dirty="0"/>
          </a:p>
          <a:p>
            <a:r>
              <a:rPr lang="en-US" sz="2800" dirty="0"/>
              <a:t>Compliance with standards</a:t>
            </a:r>
          </a:p>
          <a:p>
            <a:r>
              <a:rPr lang="en-US" sz="2800" dirty="0"/>
              <a:t>Global and multicultural capability</a:t>
            </a:r>
          </a:p>
          <a:p>
            <a:r>
              <a:rPr lang="en-US" sz="2800" dirty="0"/>
              <a:t>Local sales tax and shipping rules</a:t>
            </a:r>
            <a:endParaRPr lang="en-US" sz="2800" b="1" dirty="0"/>
          </a:p>
        </p:txBody>
      </p:sp>
    </p:spTree>
    <p:extLst>
      <p:ext uri="{BB962C8B-B14F-4D97-AF65-F5344CB8AC3E}">
        <p14:creationId xmlns:p14="http://schemas.microsoft.com/office/powerpoint/2010/main" val="166113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WEB SERVICE AND OPEN SOURCE OPTIONS</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While existing firms often have the financial capital to invest in commercial merchant server software suites, many small firms and start-up firms do not. They have to build their own Web sites, at least initially. There are really two options here, the key factor being how much programming experience and time you have</a:t>
            </a:r>
          </a:p>
          <a:p>
            <a:pPr marL="0" indent="0">
              <a:buNone/>
            </a:pPr>
            <a:r>
              <a:rPr lang="en-US" sz="2800" b="1" dirty="0"/>
              <a:t>Open source software</a:t>
            </a:r>
            <a:r>
              <a:rPr lang="en-US" sz="2800" dirty="0"/>
              <a:t> is software developed by a community of programmers and designers, and is free to use and modify</a:t>
            </a:r>
          </a:p>
          <a:p>
            <a:pPr marL="0" indent="0">
              <a:buNone/>
            </a:pPr>
            <a:endParaRPr lang="en-US" sz="2800" b="1" dirty="0"/>
          </a:p>
        </p:txBody>
      </p:sp>
    </p:spTree>
    <p:extLst>
      <p:ext uri="{BB962C8B-B14F-4D97-AF65-F5344CB8AC3E}">
        <p14:creationId xmlns:p14="http://schemas.microsoft.com/office/powerpoint/2010/main" val="74382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WEB SERVICE AND OPEN SOURCE OPTIONS</a:t>
            </a:r>
          </a:p>
        </p:txBody>
      </p:sp>
      <p:pic>
        <p:nvPicPr>
          <p:cNvPr id="2" name="Content Placeholder 1">
            <a:extLst>
              <a:ext uri="{FF2B5EF4-FFF2-40B4-BE49-F238E27FC236}">
                <a16:creationId xmlns:a16="http://schemas.microsoft.com/office/drawing/2014/main" id="{FAF740E1-DBC6-4768-806C-92A5F5AC3AFB}"/>
              </a:ext>
            </a:extLst>
          </p:cNvPr>
          <p:cNvPicPr>
            <a:picLocks noGrp="1" noChangeAspect="1"/>
          </p:cNvPicPr>
          <p:nvPr>
            <p:ph idx="1"/>
          </p:nvPr>
        </p:nvPicPr>
        <p:blipFill>
          <a:blip r:embed="rId2"/>
          <a:stretch>
            <a:fillRect/>
          </a:stretch>
        </p:blipFill>
        <p:spPr>
          <a:xfrm>
            <a:off x="3498574" y="1874437"/>
            <a:ext cx="5194852" cy="4962680"/>
          </a:xfrm>
          <a:prstGeom prst="rect">
            <a:avLst/>
          </a:prstGeom>
        </p:spPr>
      </p:pic>
    </p:spTree>
    <p:extLst>
      <p:ext uri="{BB962C8B-B14F-4D97-AF65-F5344CB8AC3E}">
        <p14:creationId xmlns:p14="http://schemas.microsoft.com/office/powerpoint/2010/main" val="31743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Whether you host your own site or outsource the hosting and operation of your site, you will need to understand certain aspects of the computing hardware platform. </a:t>
            </a:r>
          </a:p>
          <a:p>
            <a:pPr marL="0" indent="0">
              <a:buNone/>
            </a:pPr>
            <a:r>
              <a:rPr lang="en-US" sz="2800" dirty="0"/>
              <a:t>The </a:t>
            </a:r>
            <a:r>
              <a:rPr lang="en-US" sz="2800" b="1" dirty="0"/>
              <a:t>hardware platform</a:t>
            </a:r>
            <a:r>
              <a:rPr lang="en-US" sz="2800" dirty="0"/>
              <a:t> refers to all the underlying computing equipment that the system uses to achieve its e-commerce functionality. </a:t>
            </a:r>
          </a:p>
          <a:p>
            <a:pPr marL="0" indent="0">
              <a:buNone/>
            </a:pPr>
            <a:r>
              <a:rPr lang="en-US" sz="2800" dirty="0"/>
              <a:t>Your objective is to have enough platform capacity to meet peak demand (avoiding an overload condition), but not so much platform that you are wasting money</a:t>
            </a:r>
            <a:endParaRPr lang="en-US" sz="2800" b="1" dirty="0"/>
          </a:p>
        </p:txBody>
      </p:sp>
    </p:spTree>
    <p:extLst>
      <p:ext uri="{BB962C8B-B14F-4D97-AF65-F5344CB8AC3E}">
        <p14:creationId xmlns:p14="http://schemas.microsoft.com/office/powerpoint/2010/main" val="36545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DEMAND SIDE</a:t>
            </a:r>
          </a:p>
        </p:txBody>
      </p:sp>
      <p:sp>
        <p:nvSpPr>
          <p:cNvPr id="14" name="Content Placeholder 2"/>
          <p:cNvSpPr>
            <a:spLocks noGrp="1"/>
          </p:cNvSpPr>
          <p:nvPr>
            <p:ph idx="1"/>
          </p:nvPr>
        </p:nvSpPr>
        <p:spPr>
          <a:xfrm>
            <a:off x="437322" y="2107096"/>
            <a:ext cx="11410121" cy="4585252"/>
          </a:xfrm>
        </p:spPr>
        <p:txBody>
          <a:bodyPr>
            <a:normAutofit fontScale="92500" lnSpcReduction="10000"/>
          </a:bodyPr>
          <a:lstStyle/>
          <a:p>
            <a:pPr marL="0" indent="0">
              <a:buNone/>
            </a:pPr>
            <a:r>
              <a:rPr lang="en-US" sz="2800" dirty="0"/>
              <a:t>How much computing and telecommunications capacity is enough to meet peak demand? How many hits per day can your site sustain? </a:t>
            </a:r>
          </a:p>
          <a:p>
            <a:pPr marL="0" indent="0">
              <a:buNone/>
            </a:pPr>
            <a:r>
              <a:rPr lang="en-US" sz="2800" dirty="0"/>
              <a:t>To answer these questions, you will need to understand the various factors that affect the speed, capacity, and scalability of an e-commerce site</a:t>
            </a:r>
          </a:p>
          <a:p>
            <a:pPr marL="0" indent="0">
              <a:buNone/>
            </a:pPr>
            <a:r>
              <a:rPr lang="en-US" sz="2800" dirty="0"/>
              <a:t>Demand on a Web site is fairly complex and depends primarily on</a:t>
            </a:r>
          </a:p>
          <a:p>
            <a:r>
              <a:rPr lang="en-US" sz="2800" dirty="0"/>
              <a:t>Type of site you are operating</a:t>
            </a:r>
          </a:p>
          <a:p>
            <a:r>
              <a:rPr lang="en-US" sz="2800" dirty="0"/>
              <a:t>The number of simultaneous users in peak periods</a:t>
            </a:r>
          </a:p>
          <a:p>
            <a:r>
              <a:rPr lang="en-US" sz="2800" dirty="0"/>
              <a:t>The nature of customer requests</a:t>
            </a:r>
          </a:p>
          <a:p>
            <a:r>
              <a:rPr lang="en-US" sz="2800" dirty="0"/>
              <a:t>The type of content</a:t>
            </a:r>
          </a:p>
          <a:p>
            <a:pPr marL="0" indent="0">
              <a:buNone/>
            </a:pPr>
            <a:endParaRPr lang="en-US" sz="2800" b="1" dirty="0"/>
          </a:p>
        </p:txBody>
      </p:sp>
    </p:spTree>
    <p:extLst>
      <p:ext uri="{BB962C8B-B14F-4D97-AF65-F5344CB8AC3E}">
        <p14:creationId xmlns:p14="http://schemas.microsoft.com/office/powerpoint/2010/main" val="9153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INTERNET : KEY TECHNOLOGY CONCEPTS : IP ADDRESSES</a:t>
            </a:r>
            <a:endParaRPr lang="en-US" dirty="0"/>
          </a:p>
        </p:txBody>
      </p:sp>
      <p:pic>
        <p:nvPicPr>
          <p:cNvPr id="2" name="Picture 1">
            <a:extLst>
              <a:ext uri="{FF2B5EF4-FFF2-40B4-BE49-F238E27FC236}">
                <a16:creationId xmlns:a16="http://schemas.microsoft.com/office/drawing/2014/main" id="{C1242189-352B-4521-9C23-3E448965733C}"/>
              </a:ext>
            </a:extLst>
          </p:cNvPr>
          <p:cNvPicPr>
            <a:picLocks noChangeAspect="1"/>
          </p:cNvPicPr>
          <p:nvPr/>
        </p:nvPicPr>
        <p:blipFill>
          <a:blip r:embed="rId2"/>
          <a:stretch>
            <a:fillRect/>
          </a:stretch>
        </p:blipFill>
        <p:spPr>
          <a:xfrm>
            <a:off x="3765613" y="1828456"/>
            <a:ext cx="4657725" cy="5010150"/>
          </a:xfrm>
          <a:prstGeom prst="rect">
            <a:avLst/>
          </a:prstGeom>
        </p:spPr>
      </p:pic>
    </p:spTree>
    <p:extLst>
      <p:ext uri="{BB962C8B-B14F-4D97-AF65-F5344CB8AC3E}">
        <p14:creationId xmlns:p14="http://schemas.microsoft.com/office/powerpoint/2010/main" val="315075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DEMAND SIDE</a:t>
            </a:r>
          </a:p>
        </p:txBody>
      </p:sp>
      <p:sp>
        <p:nvSpPr>
          <p:cNvPr id="14" name="Content Placeholder 2"/>
          <p:cNvSpPr>
            <a:spLocks noGrp="1"/>
          </p:cNvSpPr>
          <p:nvPr>
            <p:ph idx="1"/>
          </p:nvPr>
        </p:nvSpPr>
        <p:spPr>
          <a:xfrm>
            <a:off x="437322" y="2107096"/>
            <a:ext cx="11410121" cy="4585252"/>
          </a:xfrm>
        </p:spPr>
        <p:txBody>
          <a:bodyPr>
            <a:normAutofit/>
          </a:bodyPr>
          <a:lstStyle/>
          <a:p>
            <a:r>
              <a:rPr lang="en-US" sz="2800" dirty="0"/>
              <a:t>The required security </a:t>
            </a:r>
          </a:p>
          <a:p>
            <a:r>
              <a:rPr lang="en-US" sz="2800" dirty="0"/>
              <a:t>The number of items in inventory</a:t>
            </a:r>
          </a:p>
          <a:p>
            <a:r>
              <a:rPr lang="en-US" sz="2800" dirty="0"/>
              <a:t>The number of page requests </a:t>
            </a:r>
          </a:p>
          <a:p>
            <a:r>
              <a:rPr lang="en-US" sz="2800" dirty="0"/>
              <a:t>And the speed of legacy applications that may be needed to supply data to the Web pages are all important factors in overall demand on a Web site system</a:t>
            </a:r>
            <a:endParaRPr lang="en-US" sz="2800" b="1" dirty="0"/>
          </a:p>
        </p:txBody>
      </p:sp>
    </p:spTree>
    <p:extLst>
      <p:ext uri="{BB962C8B-B14F-4D97-AF65-F5344CB8AC3E}">
        <p14:creationId xmlns:p14="http://schemas.microsoft.com/office/powerpoint/2010/main" val="92691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FACTORS IN RIGHT SIZING AN E-COMMERCE PLATFORM</a:t>
            </a:r>
          </a:p>
        </p:txBody>
      </p:sp>
      <p:pic>
        <p:nvPicPr>
          <p:cNvPr id="2" name="Content Placeholder 1">
            <a:extLst>
              <a:ext uri="{FF2B5EF4-FFF2-40B4-BE49-F238E27FC236}">
                <a16:creationId xmlns:a16="http://schemas.microsoft.com/office/drawing/2014/main" id="{40C4906F-3975-4588-B655-CA3098C00ABF}"/>
              </a:ext>
            </a:extLst>
          </p:cNvPr>
          <p:cNvPicPr>
            <a:picLocks noGrp="1" noChangeAspect="1"/>
          </p:cNvPicPr>
          <p:nvPr>
            <p:ph idx="1"/>
          </p:nvPr>
        </p:nvPicPr>
        <p:blipFill>
          <a:blip r:embed="rId2"/>
          <a:stretch>
            <a:fillRect/>
          </a:stretch>
        </p:blipFill>
        <p:spPr>
          <a:xfrm>
            <a:off x="3405809" y="1841600"/>
            <a:ext cx="5512903" cy="5154127"/>
          </a:xfrm>
          <a:prstGeom prst="rect">
            <a:avLst/>
          </a:prstGeom>
        </p:spPr>
      </p:pic>
    </p:spTree>
    <p:extLst>
      <p:ext uri="{BB962C8B-B14F-4D97-AF65-F5344CB8AC3E}">
        <p14:creationId xmlns:p14="http://schemas.microsoft.com/office/powerpoint/2010/main" val="34937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FACTORS IN RIGHT SIZING AN E-COMMERCE PLATFORM</a:t>
            </a:r>
          </a:p>
        </p:txBody>
      </p:sp>
      <p:pic>
        <p:nvPicPr>
          <p:cNvPr id="5" name="Picture 4">
            <a:extLst>
              <a:ext uri="{FF2B5EF4-FFF2-40B4-BE49-F238E27FC236}">
                <a16:creationId xmlns:a16="http://schemas.microsoft.com/office/drawing/2014/main" id="{A4692BEC-E6C0-4187-A4C6-94FAC96A52D6}"/>
              </a:ext>
            </a:extLst>
          </p:cNvPr>
          <p:cNvPicPr>
            <a:picLocks noChangeAspect="1"/>
          </p:cNvPicPr>
          <p:nvPr/>
        </p:nvPicPr>
        <p:blipFill>
          <a:blip r:embed="rId2"/>
          <a:stretch>
            <a:fillRect/>
          </a:stretch>
        </p:blipFill>
        <p:spPr>
          <a:xfrm>
            <a:off x="3127513" y="1909514"/>
            <a:ext cx="6384731" cy="4835843"/>
          </a:xfrm>
          <a:prstGeom prst="rect">
            <a:avLst/>
          </a:prstGeom>
        </p:spPr>
      </p:pic>
    </p:spTree>
    <p:extLst>
      <p:ext uri="{BB962C8B-B14F-4D97-AF65-F5344CB8AC3E}">
        <p14:creationId xmlns:p14="http://schemas.microsoft.com/office/powerpoint/2010/main" val="116748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FACTORS IN RIGHT SIZING AN E-COMMERCE PLATFORM</a:t>
            </a:r>
          </a:p>
        </p:txBody>
      </p:sp>
      <p:pic>
        <p:nvPicPr>
          <p:cNvPr id="2" name="Picture 1">
            <a:extLst>
              <a:ext uri="{FF2B5EF4-FFF2-40B4-BE49-F238E27FC236}">
                <a16:creationId xmlns:a16="http://schemas.microsoft.com/office/drawing/2014/main" id="{2BC0F341-DDD1-40D3-A461-5E11F89F0E46}"/>
              </a:ext>
            </a:extLst>
          </p:cNvPr>
          <p:cNvPicPr>
            <a:picLocks noChangeAspect="1"/>
          </p:cNvPicPr>
          <p:nvPr/>
        </p:nvPicPr>
        <p:blipFill>
          <a:blip r:embed="rId2"/>
          <a:stretch>
            <a:fillRect/>
          </a:stretch>
        </p:blipFill>
        <p:spPr>
          <a:xfrm>
            <a:off x="3286539" y="1898872"/>
            <a:ext cx="5830957" cy="4843199"/>
          </a:xfrm>
          <a:prstGeom prst="rect">
            <a:avLst/>
          </a:prstGeom>
        </p:spPr>
      </p:pic>
    </p:spTree>
    <p:extLst>
      <p:ext uri="{BB962C8B-B14F-4D97-AF65-F5344CB8AC3E}">
        <p14:creationId xmlns:p14="http://schemas.microsoft.com/office/powerpoint/2010/main" val="121570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SUPPLY SIDE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Once you estimate the likely demand on your site, you will need to consider how to scale up your site to meet demand. We have already discussed one solution that requires very little thought: outsource the hosting of your Web site to a cloud-based service</a:t>
            </a:r>
          </a:p>
          <a:p>
            <a:pPr marL="0" indent="0">
              <a:buNone/>
            </a:pPr>
            <a:r>
              <a:rPr lang="en-US" sz="2800" b="1" dirty="0"/>
              <a:t>Scalability</a:t>
            </a:r>
            <a:r>
              <a:rPr lang="en-US" sz="2800" dirty="0"/>
              <a:t> refers to the ability of a site to increase in size as demand warrants</a:t>
            </a:r>
          </a:p>
          <a:p>
            <a:pPr marL="0" indent="0">
              <a:buNone/>
            </a:pPr>
            <a:endParaRPr lang="en-US" sz="2800" b="1" dirty="0"/>
          </a:p>
        </p:txBody>
      </p:sp>
    </p:spTree>
    <p:extLst>
      <p:ext uri="{BB962C8B-B14F-4D97-AF65-F5344CB8AC3E}">
        <p14:creationId xmlns:p14="http://schemas.microsoft.com/office/powerpoint/2010/main" val="220023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SUPPLY SIDE</a:t>
            </a:r>
          </a:p>
        </p:txBody>
      </p:sp>
      <p:sp>
        <p:nvSpPr>
          <p:cNvPr id="14" name="Content Placeholder 2"/>
          <p:cNvSpPr>
            <a:spLocks noGrp="1"/>
          </p:cNvSpPr>
          <p:nvPr>
            <p:ph idx="1"/>
          </p:nvPr>
        </p:nvSpPr>
        <p:spPr>
          <a:xfrm>
            <a:off x="437322" y="2107096"/>
            <a:ext cx="11410121" cy="4585252"/>
          </a:xfrm>
        </p:spPr>
        <p:txBody>
          <a:bodyPr>
            <a:normAutofit/>
          </a:bodyPr>
          <a:lstStyle/>
          <a:p>
            <a:pPr marL="0" indent="0">
              <a:buNone/>
            </a:pPr>
            <a:r>
              <a:rPr lang="en-US" sz="2800" dirty="0"/>
              <a:t>There are three steps you can take to meet the demands for service at your site: </a:t>
            </a:r>
          </a:p>
          <a:p>
            <a:r>
              <a:rPr lang="en-US" sz="2800" dirty="0"/>
              <a:t>Scale hardware vertically : Increasing the processing power of individual components</a:t>
            </a:r>
          </a:p>
          <a:p>
            <a:r>
              <a:rPr lang="en-US" sz="2800" dirty="0"/>
              <a:t>Scale hardware horizontally: Employing multiple computers to share the workload and increase the “footprint” of the installation</a:t>
            </a:r>
          </a:p>
          <a:p>
            <a:r>
              <a:rPr lang="en-US" sz="2800" dirty="0"/>
              <a:t>And/or improve the processing architecture of the site : identifying operations with similar workloads and using dedicated, tuned servers for each type of load</a:t>
            </a:r>
          </a:p>
          <a:p>
            <a:pPr marL="0" indent="0">
              <a:buNone/>
            </a:pPr>
            <a:endParaRPr lang="en-US" sz="2800" b="1" dirty="0"/>
          </a:p>
        </p:txBody>
      </p:sp>
    </p:spTree>
    <p:extLst>
      <p:ext uri="{BB962C8B-B14F-4D97-AF65-F5344CB8AC3E}">
        <p14:creationId xmlns:p14="http://schemas.microsoft.com/office/powerpoint/2010/main" val="53384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SUPPLY SIDE</a:t>
            </a:r>
          </a:p>
        </p:txBody>
      </p:sp>
      <p:pic>
        <p:nvPicPr>
          <p:cNvPr id="3" name="Content Placeholder 2" descr="A screenshot of a cell phone&#10;&#10;Description automatically generated">
            <a:extLst>
              <a:ext uri="{FF2B5EF4-FFF2-40B4-BE49-F238E27FC236}">
                <a16:creationId xmlns:a16="http://schemas.microsoft.com/office/drawing/2014/main" id="{4E8E1A73-7300-42DD-AF18-39207D410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847965"/>
            <a:ext cx="6586330" cy="4944910"/>
          </a:xfrm>
        </p:spPr>
      </p:pic>
    </p:spTree>
    <p:extLst>
      <p:ext uri="{BB962C8B-B14F-4D97-AF65-F5344CB8AC3E}">
        <p14:creationId xmlns:p14="http://schemas.microsoft.com/office/powerpoint/2010/main" val="405538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SUPPLY SIDE</a:t>
            </a:r>
          </a:p>
        </p:txBody>
      </p:sp>
      <p:pic>
        <p:nvPicPr>
          <p:cNvPr id="5" name="Picture 4">
            <a:extLst>
              <a:ext uri="{FF2B5EF4-FFF2-40B4-BE49-F238E27FC236}">
                <a16:creationId xmlns:a16="http://schemas.microsoft.com/office/drawing/2014/main" id="{15F87A8B-E4B3-4025-A6B1-1B55FB314F32}"/>
              </a:ext>
            </a:extLst>
          </p:cNvPr>
          <p:cNvPicPr>
            <a:picLocks noChangeAspect="1"/>
          </p:cNvPicPr>
          <p:nvPr/>
        </p:nvPicPr>
        <p:blipFill>
          <a:blip r:embed="rId2"/>
          <a:stretch>
            <a:fillRect/>
          </a:stretch>
        </p:blipFill>
        <p:spPr>
          <a:xfrm>
            <a:off x="2928730" y="1905913"/>
            <a:ext cx="6271493" cy="4852696"/>
          </a:xfrm>
          <a:prstGeom prst="rect">
            <a:avLst/>
          </a:prstGeom>
        </p:spPr>
      </p:pic>
    </p:spTree>
    <p:extLst>
      <p:ext uri="{BB962C8B-B14F-4D97-AF65-F5344CB8AC3E}">
        <p14:creationId xmlns:p14="http://schemas.microsoft.com/office/powerpoint/2010/main" val="5708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HARDWARE PLATFORM : RIGHT SIZING PLATFORM ON SUPPLY SIDE</a:t>
            </a:r>
          </a:p>
        </p:txBody>
      </p:sp>
      <p:pic>
        <p:nvPicPr>
          <p:cNvPr id="2" name="Picture 1">
            <a:extLst>
              <a:ext uri="{FF2B5EF4-FFF2-40B4-BE49-F238E27FC236}">
                <a16:creationId xmlns:a16="http://schemas.microsoft.com/office/drawing/2014/main" id="{325FE446-34FC-448B-B74C-55CFD8D3795A}"/>
              </a:ext>
            </a:extLst>
          </p:cNvPr>
          <p:cNvPicPr>
            <a:picLocks noChangeAspect="1"/>
          </p:cNvPicPr>
          <p:nvPr/>
        </p:nvPicPr>
        <p:blipFill>
          <a:blip r:embed="rId2"/>
          <a:stretch>
            <a:fillRect/>
          </a:stretch>
        </p:blipFill>
        <p:spPr>
          <a:xfrm>
            <a:off x="2199862" y="1951653"/>
            <a:ext cx="7743882" cy="4727443"/>
          </a:xfrm>
          <a:prstGeom prst="rect">
            <a:avLst/>
          </a:prstGeom>
        </p:spPr>
      </p:pic>
    </p:spTree>
    <p:extLst>
      <p:ext uri="{BB962C8B-B14F-4D97-AF65-F5344CB8AC3E}">
        <p14:creationId xmlns:p14="http://schemas.microsoft.com/office/powerpoint/2010/main" val="160920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5" y="503583"/>
            <a:ext cx="10668001" cy="1285461"/>
          </a:xfrm>
        </p:spPr>
        <p:txBody>
          <a:bodyPr>
            <a:normAutofit/>
          </a:bodyPr>
          <a:lstStyle/>
          <a:p>
            <a:r>
              <a:rPr lang="en-US" sz="2800" b="1" dirty="0"/>
              <a:t>Web Site Design: Basic Business Considerations</a:t>
            </a:r>
          </a:p>
        </p:txBody>
      </p:sp>
      <p:pic>
        <p:nvPicPr>
          <p:cNvPr id="3" name="Picture 2">
            <a:extLst>
              <a:ext uri="{FF2B5EF4-FFF2-40B4-BE49-F238E27FC236}">
                <a16:creationId xmlns:a16="http://schemas.microsoft.com/office/drawing/2014/main" id="{447A9E8D-1272-40EE-BFD3-B1E6A6678F0A}"/>
              </a:ext>
            </a:extLst>
          </p:cNvPr>
          <p:cNvPicPr>
            <a:picLocks noChangeAspect="1"/>
          </p:cNvPicPr>
          <p:nvPr/>
        </p:nvPicPr>
        <p:blipFill>
          <a:blip r:embed="rId2"/>
          <a:stretch>
            <a:fillRect/>
          </a:stretch>
        </p:blipFill>
        <p:spPr>
          <a:xfrm>
            <a:off x="1915629" y="2001078"/>
            <a:ext cx="7991614" cy="4678018"/>
          </a:xfrm>
          <a:prstGeom prst="rect">
            <a:avLst/>
          </a:prstGeom>
        </p:spPr>
      </p:pic>
    </p:spTree>
    <p:extLst>
      <p:ext uri="{BB962C8B-B14F-4D97-AF65-F5344CB8AC3E}">
        <p14:creationId xmlns:p14="http://schemas.microsoft.com/office/powerpoint/2010/main" val="23273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3456</TotalTime>
  <Words>14897</Words>
  <Application>Microsoft Office PowerPoint</Application>
  <PresentationFormat>Widescreen</PresentationFormat>
  <Paragraphs>579</Paragraphs>
  <Slides>191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191</vt:i4>
      </vt:variant>
    </vt:vector>
  </HeadingPairs>
  <TitlesOfParts>
    <vt:vector size="195" baseType="lpstr">
      <vt:lpstr>Arial</vt:lpstr>
      <vt:lpstr>Calibri</vt:lpstr>
      <vt:lpstr>Wingdings</vt:lpstr>
      <vt:lpstr>Educational subjects 16x9</vt:lpstr>
      <vt:lpstr>E-COMMERCE (ECM-133)</vt:lpstr>
      <vt:lpstr>TECHNOLOGY INFRASTRUCTURE FOR E-COMMERCE</vt:lpstr>
      <vt:lpstr>UNIT II TECHNOLOGY INFRASTRUCTURE FOR E-COMMERCE</vt:lpstr>
      <vt:lpstr>INTERNET : KEY TECHNOLOGY CONCEPTS</vt:lpstr>
      <vt:lpstr>INTERNET : KEY TECHNOLOGY CONCEPTS : PACKET SWITCHING</vt:lpstr>
      <vt:lpstr>INTERNET : KEY TECHNOLOGY CONCEPTS : PACKET SWITCHING</vt:lpstr>
      <vt:lpstr>INTERNET : KEY TECHNOLOGY CONCEPTS :  TRANSMISSION CONTROL PROTOCOL/INTERNET PROTOCOL (TCP/IP)</vt:lpstr>
      <vt:lpstr>INTERNET : KEY TECHNOLOGY CONCEPTS : IP ADDRESSES</vt:lpstr>
      <vt:lpstr>INTERNET : KEY TECHNOLOGY CONCEPTS : IP ADDRESSES</vt:lpstr>
      <vt:lpstr>INTERNET : KEY TECHNOLOGY CONCEPTS : IP ADDRESSES</vt:lpstr>
      <vt:lpstr>INTERNET : KEY TECHNOLOGY CONCEPTS : DOMAIN NAMES, DNS, AND URLS</vt:lpstr>
      <vt:lpstr>INTERNET : KEY TECHNOLOGY CONCEPTS : DOMAIN NAMES, DNS, AND URLS</vt:lpstr>
      <vt:lpstr>INTERNET : KEY TECHNOLOGY CONCEPTS : DOMAIN NAMES, DNS, AND URLS</vt:lpstr>
      <vt:lpstr>INTERNET : KEY TECHNOLOGY CONCEPTS : CLIENT/SERVER COMPUTING</vt:lpstr>
      <vt:lpstr>INTERNET : KEY TECHNOLOGY CONCEPTS : CLIENT/SERVER COMPUTING</vt:lpstr>
      <vt:lpstr>INTERNET : KEY TECHNOLOGY CONCEPTS : THE INTERNET “CLOUD COMPUTING” MODEL: SOFTWARE AND HARDWARE AS A SERVICE</vt:lpstr>
      <vt:lpstr>INTERNET : KEY TECHNOLOGY CONCEPTS : THE INTERNET “CLOUD COMPUTING” MODEL: SOFTWARE AND HARDWARE AS A SERVICE</vt:lpstr>
      <vt:lpstr>INTERNET : KEY TECHNOLOGY CONCEPTS : THE INTERNET “CLOUD COMPUTING” MODEL: SOFTWARE AND HARDWARE AS A SERVICE</vt:lpstr>
      <vt:lpstr>   INTERNET : KEY TECHNOLOGY CONCEPTS : NEW CLIENT: MOBILE PLATFORM</vt:lpstr>
      <vt:lpstr>     INTERNET : KEY TECHNOLOGY CONCEPTS : NEW CLIENT: MOBILE PLATFORM</vt:lpstr>
      <vt:lpstr> INTERNET : KEY TECHNOLOGY CONCEPTS :   OTHER INTERNET PROTOCOLS AND UTILITY PROGRAMS</vt:lpstr>
      <vt:lpstr> INTERNET : KEY TECHNOLOGY CONCEPTS :   OTHER INTERNET PROTOCOLS AND UTILITY PROGRAMS</vt:lpstr>
      <vt:lpstr> INTERNET : KEY TECHNOLOGY CONCEPTS :   OTHER INTERNET PROTOCOLS AND UTILITY PROGRAMS</vt:lpstr>
      <vt:lpstr> INTERNET TODAY</vt:lpstr>
      <vt:lpstr> INTERNET TODAY</vt:lpstr>
      <vt:lpstr> INTERNET TODAY</vt:lpstr>
      <vt:lpstr> INTERNET TODAY</vt:lpstr>
      <vt:lpstr> FUTURE INTERNET INFRASTRUCTURE  </vt:lpstr>
      <vt:lpstr> FUTURE INTERNET INFRASTRUCTURE  </vt:lpstr>
      <vt:lpstr> FUTURE INTERNET INFRASTRUCTURE  </vt:lpstr>
      <vt:lpstr> FUTURE INTERNET INFRASTRUCTURE  </vt:lpstr>
      <vt:lpstr> FUTURE INTERNET INFRASTRUCTURE  </vt:lpstr>
      <vt:lpstr> WEB </vt:lpstr>
      <vt:lpstr> WEB </vt:lpstr>
      <vt:lpstr> WEB -   MARKUP LANGUAGES </vt:lpstr>
      <vt:lpstr> WEB -   MARKUP LANGUAGES </vt:lpstr>
      <vt:lpstr> WEB -   MARKUP LANGUAGES </vt:lpstr>
      <vt:lpstr> WEB -   MARKUP LANGUAGES </vt:lpstr>
      <vt:lpstr> WEB -   MARKUP LANGUAGES </vt:lpstr>
      <vt:lpstr> WEB -   MARKUP LANGUAGES </vt:lpstr>
      <vt:lpstr> WEB -   WEB SERVER SOFTWARE </vt:lpstr>
      <vt:lpstr> WEB -   WEB SERVER SOFTWARE </vt:lpstr>
      <vt:lpstr> WEB -   WEB SERVER SOFTWARE </vt:lpstr>
      <vt:lpstr> INTERNET AND WEB : FEATURE AND SERVICES</vt:lpstr>
      <vt:lpstr> INTERNET AND WEB : FEATURE AND SERVICES</vt:lpstr>
      <vt:lpstr> INTERNET AND WEB : FEATURE AND SERVICES</vt:lpstr>
      <vt:lpstr> INTERNET AND WEB : FEATURE AND SERVICES</vt:lpstr>
      <vt:lpstr> INTERNET AND WEB : FEATURE AND SERVICES</vt:lpstr>
      <vt:lpstr>WEB : Web 2.0 features and services</vt:lpstr>
      <vt:lpstr>WEB : Web 2.0 features and services</vt:lpstr>
      <vt:lpstr>WEB : Web 2.0 features and services</vt:lpstr>
      <vt:lpstr>WEB : Web 2.0 features and services</vt:lpstr>
      <vt:lpstr>WEB : Web 2.0 features and services</vt:lpstr>
      <vt:lpstr>WEB : MOBILE APPS OR M-COMMERCE: NEXT BIG THING</vt:lpstr>
      <vt:lpstr>UNIT II TECHNOLOGY INFRASTRUCTURE FOR E-COMMERCE</vt:lpstr>
      <vt:lpstr>B U I L D I N G  A N  E - C O M M E R C E  P R E S E N C E : W E B S I T E S , M O B I L E S I T E S , A N D A P P S</vt:lpstr>
      <vt:lpstr>IMAGING YOUR E-COMMERCE PRESENCE</vt:lpstr>
      <vt:lpstr>IMAGING YOUR E-COMMERCE PRESENCE</vt:lpstr>
      <vt:lpstr>IMAGING YOUR E-COMMERCE PRESENCE</vt:lpstr>
      <vt:lpstr>SWOT ANALYSIS</vt:lpstr>
      <vt:lpstr>SWOT ANALYSIS</vt:lpstr>
      <vt:lpstr>DEVELOP AN E-COMMERCE PRESENCE MAP</vt:lpstr>
      <vt:lpstr>DEVELOP A TIMELINE: MILESTONES </vt:lpstr>
      <vt:lpstr>COMPONENTS OF A WEB PRESENCE BUDGET</vt:lpstr>
      <vt:lpstr>BUILDING AN E-COMMERCE PRESENCE : SYSTEMATIC APPROACH</vt:lpstr>
      <vt:lpstr>BUILDING AN E-COMMERCE PRESENCE : SYSTEMATIC APPROACH</vt:lpstr>
      <vt:lpstr>BUILDING AN E-COMMERCE PRESENCE : SYSTEMATIC APPROACH</vt:lpstr>
      <vt:lpstr>BUILDING AN E-COMMERCE PRESENCE : PLANNING: THE SYSTEMS DEVELOPMENT LIFE CYCLE</vt:lpstr>
      <vt:lpstr>BUILDING AN E-COMMERCE PRESENCE : PLANNING: THE SYSTEMS DEVELOPMENT LIFE CYCLE</vt:lpstr>
      <vt:lpstr>BUILDING AN E-COMMERCE PRESENCE : THE SYSTEMS DEVELOPMENT LIFE CYCLE : SYSTEM ANALYSIS</vt:lpstr>
      <vt:lpstr>BUILDING AN E-COMMERCE PRESENCE : SYSTEM DESIGN : LOGICAL AND PHYSICAL DESIGN</vt:lpstr>
      <vt:lpstr>BUILDING AN E-COMMERCE PRESENCE : SYSTEM DESIGN : LOGICAL AND PHYSICAL DESIGN</vt:lpstr>
      <vt:lpstr>BUILDING AN E-COMMERCE PRESENCE : SYSTEM DESIGN : LOGICAL AND PHYSICAL DESIGN</vt:lpstr>
      <vt:lpstr>BUILDING AN E-COMMERCE PRESENCE : TESTING  AND MAINTENANCE OF THE SYSTEM</vt:lpstr>
      <vt:lpstr>BUILDING AN E-COMMERCE PRESENCE : TESTING  AND MAINTENANCE OF THE SYSTEM</vt:lpstr>
      <vt:lpstr>BUILDING AN E-COMMERCE PRESENCE : CHOOSING SOFTWARE AND HARDWARE</vt:lpstr>
      <vt:lpstr>BUILDING AN E-COMMERCE PRESENCE : CHOOSING SOFTWARE AND HARDWARE</vt:lpstr>
      <vt:lpstr>Simple Versus Multi-tiered Web Site Architecture</vt:lpstr>
      <vt:lpstr>WEB SERVERS FEATURES</vt:lpstr>
      <vt:lpstr>APPLICATION SERVERS</vt:lpstr>
      <vt:lpstr>E-COMMERCE MERCHANT SERVER SOFTWARE FUNCTIONALITY</vt:lpstr>
      <vt:lpstr>MERCHANT SERVER SOFTWARE PACKAGES(E-COMMERCE SUITE)</vt:lpstr>
      <vt:lpstr>MERCHANT SERVER SOFTWARE PACKAGES(E-COMMERCE SUITE)</vt:lpstr>
      <vt:lpstr>CHOOSING OR EVALAUTING OF AN E-COMMERCE SUITE</vt:lpstr>
      <vt:lpstr>CHOOSING OR EVALAUTING OF AN E-COMMERCE SUITE</vt:lpstr>
      <vt:lpstr>WEB SERVICE AND OPEN SOURCE OPTIONS</vt:lpstr>
      <vt:lpstr>WEB SERVICE AND OPEN SOURCE OPTIONS</vt:lpstr>
      <vt:lpstr>HARDWARE PLATFORM</vt:lpstr>
      <vt:lpstr>HARDWARE PLATFORM : RIGHT SIZING PLATFORM ON DEMAND SIDE</vt:lpstr>
      <vt:lpstr>HARDWARE PLATFORM : RIGHT SIZING PLATFORM ON DEMAND SIDE</vt:lpstr>
      <vt:lpstr>HARDWARE PLATFORM : FACTORS IN RIGHT SIZING AN E-COMMERCE PLATFORM</vt:lpstr>
      <vt:lpstr>HARDWARE PLATFORM : FACTORS IN RIGHT SIZING AN E-COMMERCE PLATFORM</vt:lpstr>
      <vt:lpstr>HARDWARE PLATFORM : FACTORS IN RIGHT SIZING AN E-COMMERCE PLATFORM</vt:lpstr>
      <vt:lpstr>HARDWARE PLATFORM : RIGHT SIZING PLATFORM ON SUPPLY SIDE</vt:lpstr>
      <vt:lpstr>HARDWARE PLATFORM : RIGHT SIZING PLATFORM ON SUPPLY SIDE</vt:lpstr>
      <vt:lpstr>HARDWARE PLATFORM : RIGHT SIZING PLATFORM ON SUPPLY SIDE</vt:lpstr>
      <vt:lpstr>HARDWARE PLATFORM : RIGHT SIZING PLATFORM ON SUPPLY SIDE</vt:lpstr>
      <vt:lpstr>HARDWARE PLATFORM : RIGHT SIZING PLATFORM ON SUPPLY SIDE</vt:lpstr>
      <vt:lpstr>Web Site Design: Basic Business Considerations</vt:lpstr>
      <vt:lpstr>WEB SITE DESIGN: BASIC BUSINESS CONSIDERATIONS</vt:lpstr>
      <vt:lpstr>TOOLS FOR WEB SITE OPTIMIZATION</vt:lpstr>
      <vt:lpstr>TOOLS FOR WEB SITE OPTIMIZATION</vt:lpstr>
      <vt:lpstr>TOOLS FOR INTERACTIVITY AND ACTIVE CONTENT</vt:lpstr>
      <vt:lpstr>PowerPoint Presentation</vt:lpstr>
      <vt:lpstr>E-COMMERCE SECURITY AND PAYMENT SYSTEMS</vt:lpstr>
      <vt:lpstr>MAJOR TRENDS IN ONLINE SECURITY</vt:lpstr>
      <vt:lpstr>E-COMMERCE SECURITY AND PAYMENT SYSTEMS</vt:lpstr>
      <vt:lpstr>WHAT IS GOOD E-COMMERCE SECURITY?</vt:lpstr>
      <vt:lpstr>WHAT IS GOOD E-COMMERCE SECURITY?</vt:lpstr>
      <vt:lpstr>DIMENSION OF E-COMMERCE SECURITY</vt:lpstr>
      <vt:lpstr>DIMENSION OF E-COMMERCE SECURITY</vt:lpstr>
      <vt:lpstr>DIMENSION OF E-COMMERCE SECURITY</vt:lpstr>
      <vt:lpstr>DIMENSION OF E-COMMERCE SECURITY</vt:lpstr>
      <vt:lpstr>DIMENSION OF E-COMMERCE SECURITY</vt:lpstr>
      <vt:lpstr>SECURITY THREATS IN E-COMMERCE ENVIRONMENT</vt:lpstr>
      <vt:lpstr>SECURITY THREATS IN E-COMMERCE ENVIRONMENT</vt:lpstr>
      <vt:lpstr>SECURITY THREATS IN E-COMMERCE ENVIRONMENT</vt:lpstr>
      <vt:lpstr>SECURITY THREATS IN E-COMMERCE ENVIRONMENT</vt:lpstr>
      <vt:lpstr>SECURITY THREATS IN E-COMMERCE ENVIRONMENT</vt:lpstr>
      <vt:lpstr>SECURITY THREATS IN E-COMMERCE ENVIRONMENT</vt:lpstr>
      <vt:lpstr>SECURITY THREATS IN E-COMMERCE ENVIRONMENT</vt:lpstr>
      <vt:lpstr>SECURITY THREATS IN E-COMMERCE ENVIRONMENT</vt:lpstr>
      <vt:lpstr>HACKING, CYBERVANDALISM, HACKTIVISM, AND DATA BREACHES</vt:lpstr>
      <vt:lpstr>HACKING, CYBERVANDALISM, HACKTIVISM, AND DATA BREACHES</vt:lpstr>
      <vt:lpstr>SPOOFING, PHARMING, AND SPAM (JUNK) WEB SITES</vt:lpstr>
      <vt:lpstr>IDENTITY FRAUD</vt:lpstr>
      <vt:lpstr>DENIAL OF SERVICE (DOS) AND DISTRIBUTED DENIAL OF SERVICE (DDOS) ATTACKS</vt:lpstr>
      <vt:lpstr>DENIAL OF SERVICE (DOS) AND DISTRIBUTED DENIAL OF SERVICE (DDOS) ATTACKS</vt:lpstr>
      <vt:lpstr>SNIFFING AND INSIDER ATTACKS</vt:lpstr>
      <vt:lpstr>POORLY DESIGNED SERVER AND CLIENT SOFTWARE</vt:lpstr>
      <vt:lpstr>SOCIAL NETWORK SECURITY ISSUES</vt:lpstr>
      <vt:lpstr>MOBILE PLATFORM SECURITY ISSUES</vt:lpstr>
      <vt:lpstr>CLOUD SECURITY ISSUES</vt:lpstr>
      <vt:lpstr>TECHNOLOGY SOLUTIONS</vt:lpstr>
      <vt:lpstr>TECHNOLOGY SOLUTIONS</vt:lpstr>
      <vt:lpstr>PROTECTING INTERNET COMMUNICATIONS</vt:lpstr>
      <vt:lpstr>ENCRYPTION</vt:lpstr>
      <vt:lpstr>ENCRYPTION</vt:lpstr>
      <vt:lpstr>SYMMETRIC KEY ENCRYPTION</vt:lpstr>
      <vt:lpstr>PUBLIC KEY ENCRYPTION</vt:lpstr>
      <vt:lpstr>PUBLIC KEY ENCRYPTION</vt:lpstr>
      <vt:lpstr>PUBLIC KEY ENCRYPTION USING DIGITAL SIGNATURES AND HASH DIGESTS</vt:lpstr>
      <vt:lpstr>PUBLIC KEY ENCRYPTION USING DIGITAL SIGNATURES AND HASH DIGESTS</vt:lpstr>
      <vt:lpstr>DIGITAL ENVELOPES</vt:lpstr>
      <vt:lpstr>DIGITAL ENVELOPES</vt:lpstr>
      <vt:lpstr>DIGITAL CERTIFICATES AND PUBLIC KEY INFRASTRUCTURE (PKI)</vt:lpstr>
      <vt:lpstr>DIGITAL CERTIFICATES AND PUBLIC KEY INFRASTRUCTURE (PKI)</vt:lpstr>
      <vt:lpstr>DIGITAL ENVELOPES</vt:lpstr>
      <vt:lpstr>SECURING CHANNELS OF COMMUNICATION</vt:lpstr>
      <vt:lpstr>SECURING CHANNELS OF COMMUNICATION</vt:lpstr>
      <vt:lpstr>SECURING CHANNELS OF COMMUNICATION</vt:lpstr>
      <vt:lpstr>SECURING CHANNELS OF COMMUNICATION</vt:lpstr>
      <vt:lpstr>PROTECTING NETWORKS</vt:lpstr>
      <vt:lpstr>PROTECTING NETWORKS</vt:lpstr>
      <vt:lpstr>PROTECTING NETWORKS</vt:lpstr>
      <vt:lpstr>PROTECTING NETWORKS</vt:lpstr>
      <vt:lpstr>PROTECTING NETWORKS</vt:lpstr>
      <vt:lpstr>PROTECTING SERVERS AND CLIENTS</vt:lpstr>
      <vt:lpstr>PROTECTING SERVERS AND CLIENTS</vt:lpstr>
      <vt:lpstr>MANAGEMENT POLICIES, BUSINESS PROCEDURES, AND PUBLIC LAWS</vt:lpstr>
      <vt:lpstr>SECURITY PLAN: MANAGEMENT POLICIES</vt:lpstr>
      <vt:lpstr>SECURITY PLAN: MANAGEMENT POLICIES</vt:lpstr>
      <vt:lpstr>THE ROLE OF LAWS AND PUBLIC POLICY</vt:lpstr>
      <vt:lpstr>THE ROLE OF LAWS AND PUBLIC POLICY</vt:lpstr>
      <vt:lpstr>THE ROLE OF LAWS AND PUBLIC POLICY</vt:lpstr>
      <vt:lpstr>THE ROLE OF LAWS AND PUBLIC POLICY</vt:lpstr>
      <vt:lpstr> PRIVATE AND PRIVATE-PUBLIC COOPERATION EFFORTS </vt:lpstr>
      <vt:lpstr> PRIVATE AND PRIVATE-PUBLIC COOPERATION EFFORTS </vt:lpstr>
      <vt:lpstr> GOVERNMENT POLICIES AND CONTROLS ON ENCRYPTION SOFTWARE</vt:lpstr>
      <vt:lpstr> PAYMENT SYSTEMS </vt:lpstr>
      <vt:lpstr> PAYMENT SYSTEMS - TYPES </vt:lpstr>
      <vt:lpstr> PAYMENT SYSTEMS - TYPES </vt:lpstr>
      <vt:lpstr> PAYMENT SYSTEMS - TYPES </vt:lpstr>
      <vt:lpstr> PAYMENT SYSTEMS - TYPES </vt:lpstr>
      <vt:lpstr> PAYMENT SYSTEMS - TYPES </vt:lpstr>
      <vt:lpstr> PAYMENT SYSTEMS - STAKEHOLDERS </vt:lpstr>
      <vt:lpstr> PAYMENT SYSTEMS - STAKEHOLDERS </vt:lpstr>
      <vt:lpstr> PAYMENT SYSTEMS - STAKEHOLDERS </vt:lpstr>
      <vt:lpstr> E-COMMERCE PAYMENT SYSTEMS </vt:lpstr>
      <vt:lpstr> E-COMMERCE PAYMENT SYSTEMS </vt:lpstr>
      <vt:lpstr> E-COMMERCE PAYMENT SYSTEMS </vt:lpstr>
      <vt:lpstr> E-COMMERCE PAYMENT SYSTEMS </vt:lpstr>
      <vt:lpstr> E-COMMERCE PAYMENT SYSTEMS - ONLINE CREDIT CARD TRANSACTIONS </vt:lpstr>
      <vt:lpstr> E-COMMERCE PAYMENT SYSTEMS </vt:lpstr>
      <vt:lpstr> E-COMMERCE PAYMENT SYSTEMS </vt:lpstr>
      <vt:lpstr> E-COMMERCE PAYMENT SYSTEMS </vt:lpstr>
      <vt:lpstr> E-COMMERCE PAYMENT SYSTEMS </vt:lpstr>
      <vt:lpstr>ELECTRONIC BILLING PRESENTMENT AND PAYMENT</vt:lpstr>
      <vt:lpstr>EBPP BUSINESS MODELS</vt:lpstr>
      <vt:lpstr>EBPP BUSINESS MODELS</vt:lpstr>
      <vt:lpstr>EBPP BUSINESS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Deepak Vishwakarma</dc:creator>
  <cp:lastModifiedBy>Boston</cp:lastModifiedBy>
  <cp:revision>384</cp:revision>
  <dcterms:created xsi:type="dcterms:W3CDTF">2018-11-18T13:04:22Z</dcterms:created>
  <dcterms:modified xsi:type="dcterms:W3CDTF">2019-04-14T23:55:35Z</dcterms:modified>
</cp:coreProperties>
</file>